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34" r:id="rId5"/>
  </p:sldMasterIdLst>
  <p:notesMasterIdLst>
    <p:notesMasterId r:id="rId70"/>
  </p:notesMasterIdLst>
  <p:handoutMasterIdLst>
    <p:handoutMasterId r:id="rId71"/>
  </p:handoutMasterIdLst>
  <p:sldIdLst>
    <p:sldId id="347" r:id="rId6"/>
    <p:sldId id="444" r:id="rId7"/>
    <p:sldId id="258" r:id="rId8"/>
    <p:sldId id="264" r:id="rId9"/>
    <p:sldId id="467" r:id="rId10"/>
    <p:sldId id="280" r:id="rId11"/>
    <p:sldId id="279" r:id="rId12"/>
    <p:sldId id="329" r:id="rId13"/>
    <p:sldId id="376" r:id="rId14"/>
    <p:sldId id="399" r:id="rId15"/>
    <p:sldId id="463" r:id="rId16"/>
    <p:sldId id="464" r:id="rId17"/>
    <p:sldId id="465" r:id="rId18"/>
    <p:sldId id="466" r:id="rId19"/>
    <p:sldId id="409" r:id="rId20"/>
    <p:sldId id="469" r:id="rId21"/>
    <p:sldId id="484" r:id="rId22"/>
    <p:sldId id="367" r:id="rId23"/>
    <p:sldId id="471" r:id="rId24"/>
    <p:sldId id="369" r:id="rId25"/>
    <p:sldId id="470" r:id="rId26"/>
    <p:sldId id="309" r:id="rId27"/>
    <p:sldId id="472" r:id="rId28"/>
    <p:sldId id="407" r:id="rId29"/>
    <p:sldId id="406" r:id="rId30"/>
    <p:sldId id="481" r:id="rId31"/>
    <p:sldId id="482" r:id="rId32"/>
    <p:sldId id="266" r:id="rId33"/>
    <p:sldId id="381" r:id="rId34"/>
    <p:sldId id="390" r:id="rId35"/>
    <p:sldId id="412" r:id="rId36"/>
    <p:sldId id="474" r:id="rId37"/>
    <p:sldId id="427" r:id="rId38"/>
    <p:sldId id="462" r:id="rId39"/>
    <p:sldId id="446" r:id="rId40"/>
    <p:sldId id="447" r:id="rId41"/>
    <p:sldId id="450" r:id="rId42"/>
    <p:sldId id="451" r:id="rId43"/>
    <p:sldId id="476" r:id="rId44"/>
    <p:sldId id="452" r:id="rId45"/>
    <p:sldId id="453" r:id="rId46"/>
    <p:sldId id="454" r:id="rId47"/>
    <p:sldId id="455" r:id="rId48"/>
    <p:sldId id="477" r:id="rId49"/>
    <p:sldId id="456" r:id="rId50"/>
    <p:sldId id="457" r:id="rId51"/>
    <p:sldId id="458" r:id="rId52"/>
    <p:sldId id="459" r:id="rId53"/>
    <p:sldId id="460" r:id="rId54"/>
    <p:sldId id="485" r:id="rId55"/>
    <p:sldId id="392" r:id="rId56"/>
    <p:sldId id="360" r:id="rId57"/>
    <p:sldId id="383" r:id="rId58"/>
    <p:sldId id="382" r:id="rId59"/>
    <p:sldId id="370" r:id="rId60"/>
    <p:sldId id="374" r:id="rId61"/>
    <p:sldId id="276" r:id="rId62"/>
    <p:sldId id="385" r:id="rId63"/>
    <p:sldId id="416" r:id="rId64"/>
    <p:sldId id="483" r:id="rId65"/>
    <p:sldId id="468" r:id="rId66"/>
    <p:sldId id="261" r:id="rId67"/>
    <p:sldId id="425" r:id="rId68"/>
    <p:sldId id="426" r:id="rId69"/>
  </p:sldIdLst>
  <p:sldSz cx="12192000" cy="6858000"/>
  <p:notesSz cx="6858000" cy="9144000"/>
  <p:embeddedFontLst>
    <p:embeddedFont>
      <p:font typeface="Calibri" panose="020F0502020204030204" pitchFamily="34" charset="0"/>
      <p:regular r:id="rId72"/>
      <p:bold r:id="rId73"/>
      <p:italic r:id="rId74"/>
      <p:boldItalic r:id="rId75"/>
    </p:embeddedFont>
    <p:embeddedFont>
      <p:font typeface="Source Sans Pro" panose="020B0503030403020204" pitchFamily="34" charset="0"/>
      <p:regular r:id="rId76"/>
      <p:bold r:id="rId77"/>
      <p:italic r:id="rId78"/>
      <p:boldItalic r:id="rId7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9" clrIdx="0">
    <p:extLst>
      <p:ext uri="{19B8F6BF-5375-455C-9EA6-DF929625EA0E}">
        <p15:presenceInfo xmlns:p15="http://schemas.microsoft.com/office/powerpoint/2012/main" userId="Sarah Ferniz" providerId="None"/>
      </p:ext>
    </p:extLst>
  </p:cmAuthor>
  <p:cmAuthor id="2" name="betsy redmond" initials="br" lastIdx="3" clrIdx="1">
    <p:extLst>
      <p:ext uri="{19B8F6BF-5375-455C-9EA6-DF929625EA0E}">
        <p15:presenceInfo xmlns:p15="http://schemas.microsoft.com/office/powerpoint/2012/main" userId="3308dd0d1013b6e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72AB"/>
    <a:srgbClr val="FFFFFF"/>
    <a:srgbClr val="E8EEF4"/>
    <a:srgbClr val="BC8F00"/>
    <a:srgbClr val="FFFFE7"/>
    <a:srgbClr val="F2F5FC"/>
    <a:srgbClr val="DFE7F9"/>
    <a:srgbClr val="004479"/>
    <a:srgbClr val="A6FCA9"/>
    <a:srgbClr val="75D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1647" autoAdjust="0"/>
    <p:restoredTop sz="76734" autoAdjust="0"/>
  </p:normalViewPr>
  <p:slideViewPr>
    <p:cSldViewPr snapToGrid="0">
      <p:cViewPr varScale="1">
        <p:scale>
          <a:sx n="87" d="100"/>
          <a:sy n="87" d="100"/>
        </p:scale>
        <p:origin x="372" y="90"/>
      </p:cViewPr>
      <p:guideLst/>
    </p:cSldViewPr>
  </p:slideViewPr>
  <p:outlineViewPr>
    <p:cViewPr>
      <p:scale>
        <a:sx n="33" d="100"/>
        <a:sy n="33" d="100"/>
      </p:scale>
      <p:origin x="0" y="-15306"/>
    </p:cViewPr>
  </p:outlineViewPr>
  <p:notesTextViewPr>
    <p:cViewPr>
      <p:scale>
        <a:sx n="135" d="100"/>
        <a:sy n="135" d="100"/>
      </p:scale>
      <p:origin x="0" y="0"/>
    </p:cViewPr>
  </p:notesTextViewPr>
  <p:notesViewPr>
    <p:cSldViewPr snapToGrid="0" showGuides="1">
      <p:cViewPr>
        <p:scale>
          <a:sx n="154" d="100"/>
          <a:sy n="154" d="100"/>
        </p:scale>
        <p:origin x="894" y="-18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font" Target="fonts/font5.fntdata"/><Relationship Id="rId8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6.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fntdata"/><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4/28/2020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4/28/2020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ubmed.ncbi.nlm.nih.gov/3676243/?dopt=Abstrac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ature.com/sre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cbi.nlm.nih.gov/pmc/articles/PMC373555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cbi.nlm.nih.gov/pmc/articles/PMC3735559/"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rthritis-research.biomedcentral.com/articles/10.1186/s13075-016-1139-2#article-inf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cbi.nlm.nih.gov/pmc/articles/PMC3506742/"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ncbi.nlm.nih.gov/pmc/articles/PMC4110864/"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sciencedirect-com.proxy-remote.galib.uga.edu/topics/biochemistry-genetics-and-molecular-biology/bifidobacterium"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sciencedirect-com.proxy-remote.galib.uga.edu/topics/biochemistry-genetics-and-molecular-biology/bacteroide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ncbi.nlm.nih.gov/pmc/articles/PMC5585550/"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nature.com/articles/s41467-018-07859-7#ref-CR16" TargetMode="External"/><Relationship Id="rId3" Type="http://schemas.openxmlformats.org/officeDocument/2006/relationships/hyperlink" Target="https://www.nature.com/articles/s41467-018-07859-7#ref-CR11" TargetMode="External"/><Relationship Id="rId7" Type="http://schemas.openxmlformats.org/officeDocument/2006/relationships/hyperlink" Target="https://www.nature.com/articles/s41467-018-07859-7#ref-CR15"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nature.com/articles/s41467-018-07859-7#ref-CR14" TargetMode="External"/><Relationship Id="rId5" Type="http://schemas.openxmlformats.org/officeDocument/2006/relationships/hyperlink" Target="https://www.nature.com/articles/s41467-018-07859-7#ref-CR13" TargetMode="External"/><Relationship Id="rId4" Type="http://schemas.openxmlformats.org/officeDocument/2006/relationships/hyperlink" Target="https://www.nature.com/articles/s41467-018-07859-7#ref-CR12" TargetMode="External"/><Relationship Id="rId9" Type="http://schemas.openxmlformats.org/officeDocument/2006/relationships/hyperlink" Target="https://www.nature.com/articles/s41467-018-07859-7#ref-CR17"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www.nature.com/articles/s41467-018-07859-7#ref-CR16" TargetMode="External"/><Relationship Id="rId3" Type="http://schemas.openxmlformats.org/officeDocument/2006/relationships/hyperlink" Target="https://www.nature.com/articles/s41467-018-07859-7#ref-CR11" TargetMode="External"/><Relationship Id="rId7" Type="http://schemas.openxmlformats.org/officeDocument/2006/relationships/hyperlink" Target="https://www.nature.com/articles/s41467-018-07859-7#ref-CR15"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nature.com/articles/s41467-018-07859-7#ref-CR14" TargetMode="External"/><Relationship Id="rId5" Type="http://schemas.openxmlformats.org/officeDocument/2006/relationships/hyperlink" Target="https://www.nature.com/articles/s41467-018-07859-7#ref-CR13" TargetMode="External"/><Relationship Id="rId4" Type="http://schemas.openxmlformats.org/officeDocument/2006/relationships/hyperlink" Target="https://www.nature.com/articles/s41467-018-07859-7#ref-CR12" TargetMode="External"/><Relationship Id="rId9" Type="http://schemas.openxmlformats.org/officeDocument/2006/relationships/hyperlink" Target="https://www.nature.com/articles/s41467-018-07859-7#ref-CR17"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sekisuimedical.jp/"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Metabolomics characterizes metabolites from cells, organs, tissues, or biofluids, and is improving our understanding of physiology and what’s normal, what’s normal for each person, and what identifies impairments. </a:t>
            </a:r>
          </a:p>
          <a:p>
            <a:pPr>
              <a:spcBef>
                <a:spcPts val="600"/>
              </a:spcBef>
              <a:spcAft>
                <a:spcPts val="600"/>
              </a:spcAft>
            </a:pPr>
            <a:r>
              <a:rPr lang="en-US" sz="1200" dirty="0"/>
              <a:t>Metabolomics is the scientific study of how metabolites can help evaluate unique fingerprints that identify specific cellular processes and provides a functional readout of the physiological state of an organism.</a:t>
            </a:r>
          </a:p>
          <a:p>
            <a:pPr>
              <a:spcBef>
                <a:spcPts val="600"/>
              </a:spcBef>
              <a:spcAft>
                <a:spcPts val="600"/>
              </a:spcAft>
            </a:pPr>
            <a:endParaRPr lang="en-US" sz="1200" dirty="0"/>
          </a:p>
          <a:p>
            <a:pPr>
              <a:spcBef>
                <a:spcPts val="600"/>
              </a:spcBef>
              <a:spcAft>
                <a:spcPts val="600"/>
              </a:spcAft>
            </a:pPr>
            <a:r>
              <a:rPr lang="en-US" sz="1200" dirty="0"/>
              <a:t>I</a:t>
            </a:r>
            <a:r>
              <a:rPr lang="en-US" dirty="0"/>
              <a:t>t can identify immune function, nutrient sensing and capacity, macronutrient catabolism and metabolism, gut metabolism, endogenous toxins, etc.</a:t>
            </a:r>
          </a:p>
          <a:p>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1</a:t>
            </a:fld>
            <a:endParaRPr lang="en-US" dirty="0"/>
          </a:p>
        </p:txBody>
      </p:sp>
    </p:spTree>
    <p:extLst>
      <p:ext uri="{BB962C8B-B14F-4D97-AF65-F5344CB8AC3E}">
        <p14:creationId xmlns:p14="http://schemas.microsoft.com/office/powerpoint/2010/main" val="745252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J </a:t>
            </a:r>
            <a:r>
              <a:rPr lang="en-US" sz="1200" b="0" i="0" kern="1200" dirty="0" err="1">
                <a:solidFill>
                  <a:schemeClr val="tx1"/>
                </a:solidFill>
                <a:effectLst/>
                <a:latin typeface="+mn-lt"/>
                <a:ea typeface="+mn-ea"/>
                <a:cs typeface="+mn-cs"/>
              </a:rPr>
              <a:t>Physiol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Biochem</a:t>
            </a:r>
            <a:r>
              <a:rPr lang="en-US" sz="1200" b="0" i="0" kern="1200" dirty="0">
                <a:solidFill>
                  <a:schemeClr val="tx1"/>
                </a:solidFill>
                <a:effectLst/>
                <a:latin typeface="+mn-lt"/>
                <a:ea typeface="+mn-ea"/>
                <a:cs typeface="+mn-cs"/>
              </a:rPr>
              <a:t>, 70 (1), 117-28</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don’t want to go right in with a blood glucose and diagnose her with diabetes or not. She may not actually be diabetic or even prediabetic but she may have a metabolomic fingerprint that identifies there could be an issue. That could help convince her to make changes earlier.</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10</a:t>
            </a:fld>
            <a:endParaRPr lang="en-US"/>
          </a:p>
        </p:txBody>
      </p:sp>
    </p:spTree>
    <p:extLst>
      <p:ext uri="{BB962C8B-B14F-4D97-AF65-F5344CB8AC3E}">
        <p14:creationId xmlns:p14="http://schemas.microsoft.com/office/powerpoint/2010/main" val="3012222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Inter99 Denmark</a:t>
            </a:r>
          </a:p>
          <a:p>
            <a:r>
              <a:rPr lang="en-US" dirty="0"/>
              <a:t>Subjects were drawn randomly from the Civil Registration System in Copenhagen. Baseline NMR measurements were available for 4117 subjects who participated in both the baseline and 5-year follow-up examinations. </a:t>
            </a:r>
          </a:p>
        </p:txBody>
      </p:sp>
      <p:sp>
        <p:nvSpPr>
          <p:cNvPr id="4" name="Slide Number Placeholder 3"/>
          <p:cNvSpPr>
            <a:spLocks noGrp="1"/>
          </p:cNvSpPr>
          <p:nvPr>
            <p:ph type="sldNum" sz="quarter" idx="5"/>
          </p:nvPr>
        </p:nvSpPr>
        <p:spPr/>
        <p:txBody>
          <a:bodyPr/>
          <a:lstStyle/>
          <a:p>
            <a:fld id="{CD834DAD-DF98-44E2-A25C-0E8DEB5DEE33}" type="slidenum">
              <a:rPr lang="en-US" smtClean="0"/>
              <a:t>11</a:t>
            </a:fld>
            <a:endParaRPr lang="en-US"/>
          </a:p>
        </p:txBody>
      </p:sp>
    </p:spTree>
    <p:extLst>
      <p:ext uri="{BB962C8B-B14F-4D97-AF65-F5344CB8AC3E}">
        <p14:creationId xmlns:p14="http://schemas.microsoft.com/office/powerpoint/2010/main" val="3337767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these markers are more likely to have a higher A1C in 5 years.</a:t>
            </a:r>
          </a:p>
          <a:p>
            <a:r>
              <a:rPr lang="en-US" dirty="0"/>
              <a:t>Subpopulation = apparently healthy subpopulation</a:t>
            </a:r>
          </a:p>
        </p:txBody>
      </p:sp>
      <p:sp>
        <p:nvSpPr>
          <p:cNvPr id="4" name="Slide Number Placeholder 3"/>
          <p:cNvSpPr>
            <a:spLocks noGrp="1"/>
          </p:cNvSpPr>
          <p:nvPr>
            <p:ph type="sldNum" sz="quarter" idx="5"/>
          </p:nvPr>
        </p:nvSpPr>
        <p:spPr/>
        <p:txBody>
          <a:bodyPr/>
          <a:lstStyle/>
          <a:p>
            <a:fld id="{CD834DAD-DF98-44E2-A25C-0E8DEB5DEE33}" type="slidenum">
              <a:rPr lang="en-US" smtClean="0"/>
              <a:t>12</a:t>
            </a:fld>
            <a:endParaRPr lang="en-US"/>
          </a:p>
        </p:txBody>
      </p:sp>
    </p:spTree>
    <p:extLst>
      <p:ext uri="{BB962C8B-B14F-4D97-AF65-F5344CB8AC3E}">
        <p14:creationId xmlns:p14="http://schemas.microsoft.com/office/powerpoint/2010/main" val="1490965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Subpopulation = healthy population</a:t>
            </a:r>
          </a:p>
        </p:txBody>
      </p:sp>
      <p:sp>
        <p:nvSpPr>
          <p:cNvPr id="4" name="Slide Number Placeholder 3"/>
          <p:cNvSpPr>
            <a:spLocks noGrp="1"/>
          </p:cNvSpPr>
          <p:nvPr>
            <p:ph type="sldNum" sz="quarter" idx="5"/>
          </p:nvPr>
        </p:nvSpPr>
        <p:spPr/>
        <p:txBody>
          <a:bodyPr/>
          <a:lstStyle/>
          <a:p>
            <a:fld id="{CD834DAD-DF98-44E2-A25C-0E8DEB5DEE33}" type="slidenum">
              <a:rPr lang="en-US" smtClean="0"/>
              <a:t>13</a:t>
            </a:fld>
            <a:endParaRPr lang="en-US"/>
          </a:p>
        </p:txBody>
      </p:sp>
    </p:spTree>
    <p:extLst>
      <p:ext uri="{BB962C8B-B14F-4D97-AF65-F5344CB8AC3E}">
        <p14:creationId xmlns:p14="http://schemas.microsoft.com/office/powerpoint/2010/main" val="1311361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Associations in people who were heavier tended to be a little bit stronger.</a:t>
            </a:r>
          </a:p>
        </p:txBody>
      </p:sp>
      <p:sp>
        <p:nvSpPr>
          <p:cNvPr id="4" name="Slide Number Placeholder 3"/>
          <p:cNvSpPr>
            <a:spLocks noGrp="1"/>
          </p:cNvSpPr>
          <p:nvPr>
            <p:ph type="sldNum" sz="quarter" idx="5"/>
          </p:nvPr>
        </p:nvSpPr>
        <p:spPr/>
        <p:txBody>
          <a:bodyPr/>
          <a:lstStyle/>
          <a:p>
            <a:fld id="{CD834DAD-DF98-44E2-A25C-0E8DEB5DEE33}" type="slidenum">
              <a:rPr lang="en-US" smtClean="0"/>
              <a:t>14</a:t>
            </a:fld>
            <a:endParaRPr lang="en-US"/>
          </a:p>
        </p:txBody>
      </p:sp>
    </p:spTree>
    <p:extLst>
      <p:ext uri="{BB962C8B-B14F-4D97-AF65-F5344CB8AC3E}">
        <p14:creationId xmlns:p14="http://schemas.microsoft.com/office/powerpoint/2010/main" val="1827352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from 2015 looked at metabolites associated with saliva, urine and blood. Urine has the earliest identification, blood is significantly later, why blood is used for diagnosis.</a:t>
            </a:r>
          </a:p>
          <a:p>
            <a:endParaRPr lang="en-US" dirty="0"/>
          </a:p>
          <a:p>
            <a:r>
              <a:rPr lang="en-US" dirty="0"/>
              <a:t>…again you see 1-methylnicatinamide is negatively associated with diabetes, and lactic acid and alanine are positively associated</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15</a:t>
            </a:fld>
            <a:endParaRPr lang="en-US"/>
          </a:p>
        </p:txBody>
      </p:sp>
    </p:spTree>
    <p:extLst>
      <p:ext uri="{BB962C8B-B14F-4D97-AF65-F5344CB8AC3E}">
        <p14:creationId xmlns:p14="http://schemas.microsoft.com/office/powerpoint/2010/main" val="1247459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kern="1200" dirty="0">
                <a:solidFill>
                  <a:schemeClr val="tx1"/>
                </a:solidFill>
                <a:effectLst/>
                <a:latin typeface="+mn-lt"/>
                <a:ea typeface="+mn-ea"/>
                <a:cs typeface="+mn-cs"/>
              </a:rPr>
              <a:t>Oxidative stress or detoxification in the liver can dramatically increase the rate of glutathione synthesis causing supplies of cysteine for glutathione synthesis become limiting, so homocysteine is diverted for cystathionine donation. 2-Hydroxybutyric acid also known as alpha-hydroxybutyrate is released as a byproduct when cystathionine is cleaved into cysteine that is incorporated into glutathione. </a:t>
            </a:r>
          </a:p>
          <a:p>
            <a:pPr marL="228600" indent="-228600">
              <a:buAutoNum type="arabicPeriod"/>
            </a:pPr>
            <a:r>
              <a:rPr lang="en-US" sz="1200" b="0" i="0" kern="1200" dirty="0">
                <a:solidFill>
                  <a:schemeClr val="tx1"/>
                </a:solidFill>
                <a:effectLst/>
                <a:latin typeface="+mn-lt"/>
                <a:ea typeface="+mn-ea"/>
                <a:cs typeface="+mn-cs"/>
              </a:rPr>
              <a:t>Read BOLDED PRINT ON RIGHT SLIDE</a:t>
            </a:r>
          </a:p>
          <a:p>
            <a:pPr marL="228600" indent="-228600">
              <a:buAutoNum type="arabicPeriod"/>
            </a:pPr>
            <a:r>
              <a:rPr lang="en-US" sz="1200" b="0" i="0" kern="1200" dirty="0">
                <a:solidFill>
                  <a:schemeClr val="tx1"/>
                </a:solidFill>
                <a:effectLst/>
                <a:latin typeface="+mn-lt"/>
                <a:ea typeface="+mn-ea"/>
                <a:cs typeface="+mn-cs"/>
              </a:rPr>
              <a:t>Pyroglutamate identifies an inability to produce glutathione, and can identify a need for glycine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Read BOLDED PRINT ON LEFT SLIDE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These are pretty familiar…</a:t>
            </a:r>
          </a:p>
          <a:p>
            <a:r>
              <a:rPr lang="en-US" sz="1200" b="0" i="0" kern="1200" dirty="0">
                <a:solidFill>
                  <a:schemeClr val="tx1"/>
                </a:solidFill>
                <a:effectLst/>
                <a:latin typeface="+mn-lt"/>
                <a:ea typeface="+mn-ea"/>
                <a:cs typeface="+mn-cs"/>
              </a:rPr>
              <a:t>Benzoic acid, by conjugation with glycine to form hippuric acid, is known to deplete the free glycine pool of the body. -Check Benzoate and Hippurate – if it is high it means you’re using up glycine.</a:t>
            </a:r>
          </a:p>
          <a:p>
            <a:endParaRPr lang="en-US" sz="1200" b="0" i="0" kern="1200" dirty="0">
              <a:solidFill>
                <a:schemeClr val="tx1"/>
              </a:solidFill>
              <a:effectLst/>
              <a:latin typeface="+mn-lt"/>
              <a:ea typeface="+mn-ea"/>
              <a:cs typeface="+mn-cs"/>
            </a:endParaRPr>
          </a:p>
          <a:p>
            <a:r>
              <a:rPr lang="en-US" dirty="0">
                <a:hlinkClick r:id="rId3"/>
              </a:rPr>
              <a:t>https://pubmed.ncbi.nlm.nih.gov/3676243/?dopt=Abstract</a:t>
            </a: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16</a:t>
            </a:fld>
            <a:endParaRPr lang="en-US"/>
          </a:p>
        </p:txBody>
      </p:sp>
    </p:spTree>
    <p:extLst>
      <p:ext uri="{BB962C8B-B14F-4D97-AF65-F5344CB8AC3E}">
        <p14:creationId xmlns:p14="http://schemas.microsoft.com/office/powerpoint/2010/main" val="228988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Another marker found to be an early predictor of impaired glucose or diabetes was 1-Methylnicotinamide - that can also be impacted with an impairment of glutathione production</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17</a:t>
            </a:fld>
            <a:endParaRPr lang="en-US"/>
          </a:p>
        </p:txBody>
      </p:sp>
    </p:spTree>
    <p:extLst>
      <p:ext uri="{BB962C8B-B14F-4D97-AF65-F5344CB8AC3E}">
        <p14:creationId xmlns:p14="http://schemas.microsoft.com/office/powerpoint/2010/main" val="3814342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a:t>
            </a:r>
          </a:p>
          <a:p>
            <a:r>
              <a:rPr lang="en-US" sz="1200" dirty="0"/>
              <a:t>NNMT was thought for years to just be a clearance enzyme of excess niacin, but more recent evidence has identified it in the regulation of metabolic pathways. </a:t>
            </a:r>
            <a:r>
              <a:rPr lang="en-US" dirty="0"/>
              <a:t> </a:t>
            </a:r>
            <a:endParaRPr lang="en-US" sz="1200" dirty="0"/>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18</a:t>
            </a:fld>
            <a:endParaRPr lang="en-US"/>
          </a:p>
        </p:txBody>
      </p:sp>
    </p:spTree>
    <p:extLst>
      <p:ext uri="{BB962C8B-B14F-4D97-AF65-F5344CB8AC3E}">
        <p14:creationId xmlns:p14="http://schemas.microsoft.com/office/powerpoint/2010/main" val="1357811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FIRST BULLET but then research took a closer look at the enzyme and found BULLET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nicotinamide is a precursors for NAD</a:t>
            </a:r>
            <a:r>
              <a:rPr lang="en-US" sz="1200" baseline="30000" dirty="0"/>
              <a:t>+</a:t>
            </a:r>
            <a:r>
              <a:rPr lang="en-US" sz="1200" dirty="0"/>
              <a:t> biosynthesis - </a:t>
            </a:r>
            <a:r>
              <a:rPr lang="en-US" dirty="0"/>
              <a:t>NAD+ is used </a:t>
            </a:r>
            <a:r>
              <a:rPr lang="en-US" sz="1200" dirty="0"/>
              <a:t>in metabolic pathways </a:t>
            </a:r>
            <a:r>
              <a:rPr lang="en-US" dirty="0"/>
              <a:t>as a cofactor.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BULLET #2</a:t>
            </a:r>
          </a:p>
          <a:p>
            <a:pPr lvl="0">
              <a:defRPr/>
            </a:pPr>
            <a:endParaRPr lang="en-US" dirty="0"/>
          </a:p>
          <a:p>
            <a:pPr lvl="0">
              <a:defRPr/>
            </a:pPr>
            <a:r>
              <a:rPr lang="en-US" dirty="0"/>
              <a:t>In animal studies NNMT overactivation decreased the NAD</a:t>
            </a:r>
            <a:r>
              <a:rPr lang="en-US" baseline="30000" dirty="0"/>
              <a:t>+</a:t>
            </a:r>
            <a:r>
              <a:rPr lang="en-US" dirty="0"/>
              <a:t> content in the liver and also decreased gene activity by inhibiting NAD</a:t>
            </a:r>
            <a:r>
              <a:rPr lang="en-US" baseline="30000" dirty="0"/>
              <a:t>+</a:t>
            </a:r>
            <a:r>
              <a:rPr lang="en-US" dirty="0"/>
              <a:t>–dependent enzymes (</a:t>
            </a:r>
            <a:r>
              <a:rPr lang="en-US" dirty="0">
                <a:solidFill>
                  <a:schemeClr val="bg2">
                    <a:lumMod val="50000"/>
                  </a:schemeClr>
                </a:solidFill>
              </a:rPr>
              <a:t>deacetylase Sirt3 </a:t>
            </a:r>
            <a:r>
              <a:rPr lang="en-US" dirty="0"/>
              <a:t>function). </a:t>
            </a:r>
            <a:r>
              <a:rPr lang="en-US" i="1" u="sng" dirty="0">
                <a:solidFill>
                  <a:srgbClr val="006699"/>
                </a:solidFill>
                <a:latin typeface="-apple-system"/>
                <a:hlinkClick r:id="rId3"/>
              </a:rPr>
              <a:t>Scientific Reports</a:t>
            </a:r>
            <a:r>
              <a:rPr lang="en-US" dirty="0">
                <a:solidFill>
                  <a:srgbClr val="222222"/>
                </a:solidFill>
                <a:latin typeface="-apple-system"/>
              </a:rPr>
              <a:t> </a:t>
            </a:r>
            <a:r>
              <a:rPr lang="en-US" b="1" dirty="0">
                <a:solidFill>
                  <a:srgbClr val="222222"/>
                </a:solidFill>
                <a:latin typeface="-apple-system"/>
              </a:rPr>
              <a:t>volume 8</a:t>
            </a:r>
            <a:r>
              <a:rPr lang="en-US" dirty="0">
                <a:solidFill>
                  <a:srgbClr val="222222"/>
                </a:solidFill>
                <a:latin typeface="-apple-system"/>
              </a:rPr>
              <a:t>, Article number: 8637 (2018)</a:t>
            </a:r>
          </a:p>
          <a:p>
            <a:pPr lvl="0">
              <a:defRPr/>
            </a:pPr>
            <a:endParaRPr lang="en-US" dirty="0">
              <a:solidFill>
                <a:srgbClr val="222222"/>
              </a:solidFill>
              <a:latin typeface="-apple-system"/>
            </a:endParaRPr>
          </a:p>
          <a:p>
            <a:pPr lvl="0">
              <a:defRPr/>
            </a:pPr>
            <a:r>
              <a:rPr lang="en-US" dirty="0">
                <a:solidFill>
                  <a:srgbClr val="222222"/>
                </a:solidFill>
                <a:latin typeface="-apple-system"/>
              </a:rPr>
              <a:t>BULLET #3</a:t>
            </a:r>
            <a:endParaRPr lang="en-US" dirty="0"/>
          </a:p>
          <a:p>
            <a:endParaRPr lang="en-US" dirty="0"/>
          </a:p>
        </p:txBody>
      </p:sp>
      <p:sp>
        <p:nvSpPr>
          <p:cNvPr id="4" name="Slide Number Placeholder 3"/>
          <p:cNvSpPr>
            <a:spLocks noGrp="1"/>
          </p:cNvSpPr>
          <p:nvPr>
            <p:ph type="sldNum" sz="quarter" idx="5"/>
          </p:nvPr>
        </p:nvSpPr>
        <p:spPr/>
        <p:txBody>
          <a:bodyPr/>
          <a:lstStyle/>
          <a:p>
            <a:fld id="{F8B10C6E-70B1-44FD-A1AE-E9F0176AC0FF}" type="slidenum">
              <a:rPr lang="en-US" smtClean="0"/>
              <a:t>19</a:t>
            </a:fld>
            <a:endParaRPr lang="en-US"/>
          </a:p>
        </p:txBody>
      </p:sp>
    </p:spTree>
    <p:extLst>
      <p:ext uri="{BB962C8B-B14F-4D97-AF65-F5344CB8AC3E}">
        <p14:creationId xmlns:p14="http://schemas.microsoft.com/office/powerpoint/2010/main" val="51100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They state that Current healthcare practices are reactive and based on limited physiological information collected months or years apart. Over the course of 10 days, they collected every urine sample from two healthy individuals and tracked hundreds of urine metabolites - which is not practical or really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Metabolomics can help give direction and explanation to more conventional markers. Its not instead of its in addition to.</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Researchers have long proposed, modern medicine will only be truly effective once it is has transitioned from reactive disease care to a framework that is “predictive, preventive, personalized, and participatory”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8B10C6E-70B1-44FD-A1AE-E9F0176AC0FF}" type="slidenum">
              <a:rPr lang="en-US" smtClean="0"/>
              <a:t>2</a:t>
            </a:fld>
            <a:endParaRPr lang="en-US"/>
          </a:p>
        </p:txBody>
      </p:sp>
    </p:spTree>
    <p:extLst>
      <p:ext uri="{BB962C8B-B14F-4D97-AF65-F5344CB8AC3E}">
        <p14:creationId xmlns:p14="http://schemas.microsoft.com/office/powerpoint/2010/main" val="132598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1-Methylnicotinamide </a:t>
            </a:r>
            <a:r>
              <a:rPr lang="en-US" sz="1200" dirty="0">
                <a:solidFill>
                  <a:schemeClr val="accent5">
                    <a:lumMod val="75000"/>
                  </a:schemeClr>
                </a:solidFill>
              </a:rPr>
              <a:t>has a normal range, and too high or too can indicate an issue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5">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75000"/>
                  </a:schemeClr>
                </a:solidFill>
              </a:rPr>
              <a:t>Protective effect of low MNA levels; As fat cells grow they overexpress NNMT which slows down metabolism and energy consumption, and encourages the development of fat tissue.</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20</a:t>
            </a:fld>
            <a:endParaRPr lang="en-US"/>
          </a:p>
        </p:txBody>
      </p:sp>
    </p:spTree>
    <p:extLst>
      <p:ext uri="{BB962C8B-B14F-4D97-AF65-F5344CB8AC3E}">
        <p14:creationId xmlns:p14="http://schemas.microsoft.com/office/powerpoint/2010/main" val="727674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1-methylnicotinamide is linked to the methionine cycle and glutathione.</a:t>
            </a:r>
          </a:p>
          <a:p>
            <a:r>
              <a:rPr lang="en-US" sz="1200" b="0" i="0" kern="1200" dirty="0">
                <a:solidFill>
                  <a:schemeClr val="tx1"/>
                </a:solidFill>
                <a:effectLst/>
                <a:latin typeface="+mn-lt"/>
                <a:ea typeface="+mn-ea"/>
                <a:cs typeface="+mn-cs"/>
              </a:rPr>
              <a:t>Bullet #2</a:t>
            </a:r>
          </a:p>
          <a:p>
            <a:r>
              <a:rPr lang="en-US" sz="1200" b="0" i="0" kern="1200" dirty="0">
                <a:solidFill>
                  <a:schemeClr val="tx1"/>
                </a:solidFill>
                <a:effectLst/>
                <a:latin typeface="+mn-lt"/>
                <a:ea typeface="+mn-ea"/>
                <a:cs typeface="+mn-cs"/>
              </a:rPr>
              <a:t>BULLET #3 – this identifies how they are related.</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Betaine and glycine are both also key urine markers in this pathway, and two that I would want to look at in someone concerned with a metabolic condition like prediabetes/diabetes., someone with an elevated 1-methylhistidine.</a:t>
            </a:r>
            <a:endParaRPr lang="en-US"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Dietary </a:t>
            </a:r>
            <a:r>
              <a:rPr lang="en-US" sz="1200" b="1" i="0" kern="1200" dirty="0">
                <a:solidFill>
                  <a:schemeClr val="tx1"/>
                </a:solidFill>
                <a:effectLst/>
                <a:latin typeface="+mn-lt"/>
                <a:ea typeface="+mn-ea"/>
                <a:cs typeface="+mn-cs"/>
              </a:rPr>
              <a:t>methionine</a:t>
            </a:r>
            <a:r>
              <a:rPr lang="en-US" sz="1200" b="0" i="0" kern="1200" dirty="0">
                <a:solidFill>
                  <a:schemeClr val="tx1"/>
                </a:solidFill>
                <a:effectLst/>
                <a:latin typeface="+mn-lt"/>
                <a:ea typeface="+mn-ea"/>
                <a:cs typeface="+mn-cs"/>
              </a:rPr>
              <a:t> restriction (MR) extends life span across species via various intracellular regulatory mechanisms.</a:t>
            </a:r>
          </a:p>
          <a:p>
            <a:r>
              <a:rPr lang="en-US" sz="1200" b="0" i="0" kern="1200" dirty="0">
                <a:solidFill>
                  <a:schemeClr val="tx1"/>
                </a:solidFill>
                <a:effectLst/>
                <a:latin typeface="+mn-lt"/>
                <a:ea typeface="+mn-ea"/>
                <a:cs typeface="+mn-cs"/>
              </a:rPr>
              <a:t>Short term exercise has been shown to decrease plasma concentrations of methionine, and longer term can decrease glutathione synthesis.</a:t>
            </a:r>
          </a:p>
        </p:txBody>
      </p:sp>
      <p:sp>
        <p:nvSpPr>
          <p:cNvPr id="4" name="Slide Number Placeholder 3"/>
          <p:cNvSpPr>
            <a:spLocks noGrp="1"/>
          </p:cNvSpPr>
          <p:nvPr>
            <p:ph type="sldNum" sz="quarter" idx="5"/>
          </p:nvPr>
        </p:nvSpPr>
        <p:spPr/>
        <p:txBody>
          <a:bodyPr/>
          <a:lstStyle/>
          <a:p>
            <a:fld id="{CD834DAD-DF98-44E2-A25C-0E8DEB5DEE33}" type="slidenum">
              <a:rPr lang="en-US" smtClean="0"/>
              <a:t>21</a:t>
            </a:fld>
            <a:endParaRPr lang="en-US"/>
          </a:p>
        </p:txBody>
      </p:sp>
    </p:spTree>
    <p:extLst>
      <p:ext uri="{BB962C8B-B14F-4D97-AF65-F5344CB8AC3E}">
        <p14:creationId xmlns:p14="http://schemas.microsoft.com/office/powerpoint/2010/main" val="3526909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 HERE: So betaine first - Betaine plays a key role within the methionine cycle. Betaine has been found to be higher overall in those with diabetes, obesity and metabolic syndrome, though some research has found it both higher and lower – its generally outside of the reference range.</a:t>
            </a:r>
          </a:p>
          <a:p>
            <a:endParaRPr lang="en-US" dirty="0"/>
          </a:p>
          <a:p>
            <a:r>
              <a:rPr lang="en-US" dirty="0"/>
              <a:t>In this study they evaluated the discriminatory ability of urine betaine to identify patients with diabetes mellitus. </a:t>
            </a:r>
            <a:r>
              <a:rPr lang="en-US" b="1" dirty="0"/>
              <a:t>The AUC for betaine excretion at baseline was 0.82 (0.7920.86), so it has a good discriminatory ability.</a:t>
            </a:r>
          </a:p>
          <a:p>
            <a:endParaRPr lang="en-US" dirty="0"/>
          </a:p>
          <a:p>
            <a:r>
              <a:rPr lang="en-US" dirty="0">
                <a:hlinkClick r:id="rId3"/>
              </a:rPr>
              <a:t>https://www.ncbi.nlm.nih.gov/pmc/articles/PMC3735559/</a:t>
            </a: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22</a:t>
            </a:fld>
            <a:endParaRPr lang="en-US"/>
          </a:p>
        </p:txBody>
      </p:sp>
    </p:spTree>
    <p:extLst>
      <p:ext uri="{BB962C8B-B14F-4D97-AF65-F5344CB8AC3E}">
        <p14:creationId xmlns:p14="http://schemas.microsoft.com/office/powerpoint/2010/main" val="1080222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BULLET #1</a:t>
            </a:r>
          </a:p>
          <a:p>
            <a:r>
              <a:rPr lang="en-US" sz="1200" b="0" i="0" kern="1200" dirty="0">
                <a:solidFill>
                  <a:schemeClr val="tx1"/>
                </a:solidFill>
                <a:effectLst/>
                <a:latin typeface="+mn-lt"/>
                <a:ea typeface="+mn-ea"/>
                <a:cs typeface="+mn-cs"/>
              </a:rPr>
              <a:t>Urinary betaine showed no relationship with A1C below levels of about 6% and a strong positive relation at higher levels. Using segmented regression, researchers identified a break-point (95% CI) of ~6.5 (6.3–6.7)%, p&lt;0.001.</a:t>
            </a:r>
          </a:p>
          <a:p>
            <a:endParaRPr lang="en-US" dirty="0"/>
          </a:p>
          <a:p>
            <a:r>
              <a:rPr lang="en-US" dirty="0"/>
              <a:t>In people without diabetes plasma and urine betaine rise slowly together, but in those with diabetes urine decreases significantly as plasma levels rise. </a:t>
            </a:r>
            <a:r>
              <a:rPr lang="en-US" dirty="0">
                <a:hlinkClick r:id="rId3"/>
              </a:rPr>
              <a:t>https://www.ncbi.nlm.nih.gov/pmc/articles/PMC3735559/</a:t>
            </a:r>
            <a:endParaRPr lang="en-US" dirty="0"/>
          </a:p>
          <a:p>
            <a:r>
              <a:rPr lang="en-US" dirty="0"/>
              <a:t>As betaine increases in the urine it decreases in the blood –  </a:t>
            </a:r>
          </a:p>
        </p:txBody>
      </p:sp>
      <p:sp>
        <p:nvSpPr>
          <p:cNvPr id="4" name="Slide Number Placeholder 3"/>
          <p:cNvSpPr>
            <a:spLocks noGrp="1"/>
          </p:cNvSpPr>
          <p:nvPr>
            <p:ph type="sldNum" sz="quarter" idx="5"/>
          </p:nvPr>
        </p:nvSpPr>
        <p:spPr/>
        <p:txBody>
          <a:bodyPr/>
          <a:lstStyle/>
          <a:p>
            <a:fld id="{CD834DAD-DF98-44E2-A25C-0E8DEB5DEE33}" type="slidenum">
              <a:rPr lang="en-US" smtClean="0"/>
              <a:t>23</a:t>
            </a:fld>
            <a:endParaRPr lang="en-US"/>
          </a:p>
        </p:txBody>
      </p:sp>
    </p:spTree>
    <p:extLst>
      <p:ext uri="{BB962C8B-B14F-4D97-AF65-F5344CB8AC3E}">
        <p14:creationId xmlns:p14="http://schemas.microsoft.com/office/powerpoint/2010/main" val="666024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a:solidFill>
                  <a:schemeClr val="tx1"/>
                </a:solidFill>
                <a:effectLst/>
                <a:latin typeface="+mn-lt"/>
                <a:ea typeface="+mn-ea"/>
                <a:cs typeface="+mn-cs"/>
              </a:rPr>
              <a:t>I’d also look at glycine -</a:t>
            </a:r>
          </a:p>
          <a:p>
            <a:pPr marL="228600" indent="-228600">
              <a:buAutoNum type="arabicPeriod"/>
            </a:pPr>
            <a:r>
              <a:rPr lang="en-US" sz="1200" b="0" i="0" kern="1200" dirty="0" err="1">
                <a:solidFill>
                  <a:schemeClr val="tx1"/>
                </a:solidFill>
                <a:effectLst/>
                <a:latin typeface="+mn-lt"/>
                <a:ea typeface="+mn-ea"/>
                <a:cs typeface="+mn-cs"/>
              </a:rPr>
              <a:t>Bc</a:t>
            </a:r>
            <a:r>
              <a:rPr lang="en-US" sz="1200" b="0" i="0" kern="1200" dirty="0">
                <a:solidFill>
                  <a:schemeClr val="tx1"/>
                </a:solidFill>
                <a:effectLst/>
                <a:latin typeface="+mn-lt"/>
                <a:ea typeface="+mn-ea"/>
                <a:cs typeface="+mn-cs"/>
              </a:rPr>
              <a:t> glycine is so important to glutathione production, its supplementation should be considered in supporting glutathione. </a:t>
            </a:r>
            <a:r>
              <a:rPr lang="en-US" dirty="0"/>
              <a:t>In the case where glycine availability is reduced, for example by malnutrition or diabetes, reduced glycine availability may become a limiting factor for GSH synthesis. </a:t>
            </a: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BULLET #2</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Gut microbiota produce benzoic acid which is absorbed into the liver by the hepatic portal vein</a:t>
            </a:r>
          </a:p>
          <a:p>
            <a:pPr marL="228600" indent="-228600">
              <a:buAutoNum type="arabicPeriod"/>
            </a:pPr>
            <a:r>
              <a:rPr lang="en-US" sz="1200" b="0" i="0" kern="1200" dirty="0">
                <a:solidFill>
                  <a:schemeClr val="tx1"/>
                </a:solidFill>
                <a:effectLst/>
                <a:latin typeface="+mn-lt"/>
                <a:ea typeface="+mn-ea"/>
                <a:cs typeface="+mn-cs"/>
              </a:rPr>
              <a:t>Benzoic acid </a:t>
            </a:r>
            <a:r>
              <a:rPr lang="en-US" dirty="0">
                <a:solidFill>
                  <a:srgbClr val="0563C1"/>
                </a:solidFill>
              </a:rPr>
              <a:t>also comes from the diet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its added as a preservative, in wines, fruit juices, yogurts, butter, syrups, and various cheeses, so someone on a SAD diet could inadvertently get an excess intake of BA.</a:t>
            </a:r>
          </a:p>
          <a:p>
            <a:pPr marL="228600" indent="-228600">
              <a:buAutoNum type="arabicPeriod"/>
            </a:pPr>
            <a:r>
              <a:rPr lang="en-US" dirty="0">
                <a:solidFill>
                  <a:srgbClr val="0563C1"/>
                </a:solidFill>
              </a:rPr>
              <a:t>Benzoic acid binds with glycine to produce </a:t>
            </a:r>
            <a:r>
              <a:rPr lang="en-US" dirty="0" err="1">
                <a:solidFill>
                  <a:srgbClr val="0563C1"/>
                </a:solidFill>
              </a:rPr>
              <a:t>hippurate</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8B10C6E-70B1-44FD-A1AE-E9F0176AC0FF}" type="slidenum">
              <a:rPr lang="en-US" smtClean="0"/>
              <a:t>24</a:t>
            </a:fld>
            <a:endParaRPr lang="en-US"/>
          </a:p>
        </p:txBody>
      </p:sp>
    </p:spTree>
    <p:extLst>
      <p:ext uri="{BB962C8B-B14F-4D97-AF65-F5344CB8AC3E}">
        <p14:creationId xmlns:p14="http://schemas.microsoft.com/office/powerpoint/2010/main" val="1609883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glycine deportation system is an essential component of glycine catabolism it uses predominantly benzoic acid as an escort molecule for glycine – as a couple they’re referred to as Hippurate. So if Hippurate is significantly elevated it can mean that a lot of glycine is being excreted, </a:t>
            </a:r>
            <a:r>
              <a:rPr lang="en-US" sz="1200" b="0" i="0" kern="1200" dirty="0">
                <a:solidFill>
                  <a:schemeClr val="tx1"/>
                </a:solidFill>
                <a:effectLst/>
                <a:latin typeface="+mn-lt"/>
                <a:ea typeface="+mn-ea"/>
                <a:cs typeface="+mn-cs"/>
              </a:rPr>
              <a:t>and a lot of benzoate is being produced by gut microbiota or being eaten.</a:t>
            </a:r>
          </a:p>
          <a:p>
            <a:endParaRPr lang="en-US" dirty="0"/>
          </a:p>
          <a:p>
            <a:endParaRPr lang="en-US" dirty="0"/>
          </a:p>
          <a:p>
            <a:r>
              <a:rPr lang="en-US" dirty="0"/>
              <a:t>The glycine cleavage system (GCS) that can resynthesize GLY – and is NADH-dependent</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25</a:t>
            </a:fld>
            <a:endParaRPr lang="en-US"/>
          </a:p>
        </p:txBody>
      </p:sp>
    </p:spTree>
    <p:extLst>
      <p:ext uri="{BB962C8B-B14F-4D97-AF65-F5344CB8AC3E}">
        <p14:creationId xmlns:p14="http://schemas.microsoft.com/office/powerpoint/2010/main" val="1183380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Glycine is also involved in a lot of conjugation – it can conjugate with phenylacetate,</a:t>
            </a:r>
            <a:r>
              <a:rPr lang="en-US" sz="1200" kern="1200" dirty="0">
                <a:solidFill>
                  <a:schemeClr val="tx1"/>
                </a:solidFill>
                <a:effectLst/>
                <a:latin typeface="+mn-lt"/>
                <a:ea typeface="+mn-ea"/>
                <a:cs typeface="+mn-cs"/>
              </a:rPr>
              <a:t> a metabolite of phenylalanine,</a:t>
            </a:r>
            <a:r>
              <a:rPr lang="en-US" dirty="0"/>
              <a:t> and produce Phenylacetylglycine</a:t>
            </a:r>
          </a:p>
          <a:p>
            <a:endParaRPr lang="en-US" sz="1200" dirty="0"/>
          </a:p>
          <a:p>
            <a:r>
              <a:rPr lang="en-US" sz="1200" dirty="0"/>
              <a:t>Phenylacetylglycine is a glycine conjugate</a:t>
            </a:r>
            <a:r>
              <a:rPr lang="en-US" sz="1050" dirty="0"/>
              <a:t>, and is often overexpressed in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Phenethylamine from food is quickly metabolized to into phenylacetate by </a:t>
            </a:r>
            <a:r>
              <a:rPr lang="en-US" sz="1200" i="1" kern="1200" dirty="0">
                <a:solidFill>
                  <a:schemeClr val="tx1"/>
                </a:solidFill>
                <a:effectLst/>
                <a:latin typeface="+mn-lt"/>
                <a:ea typeface="+mn-ea"/>
                <a:cs typeface="+mn-cs"/>
              </a:rPr>
              <a:t>monoamine oxidase</a:t>
            </a:r>
            <a:r>
              <a:rPr lang="en-US" sz="1200" kern="1200" dirty="0">
                <a:solidFill>
                  <a:schemeClr val="tx1"/>
                </a:solidFill>
                <a:effectLst/>
                <a:latin typeface="+mn-lt"/>
                <a:ea typeface="+mn-ea"/>
                <a:cs typeface="+mn-cs"/>
              </a:rPr>
              <a:t> to prevent significant concentrations from reaching the brain. Individuals with an impaired ability to convert to phenylacetate may have symptoms of headache, dizziness, and other discomfort when supplementing with phenylalanine.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Changes of benzoate, </a:t>
            </a:r>
            <a:r>
              <a:rPr lang="en-US" sz="1200" b="0" i="0" kern="1200" dirty="0" err="1">
                <a:solidFill>
                  <a:schemeClr val="tx1"/>
                </a:solidFill>
                <a:effectLst/>
                <a:latin typeface="+mn-lt"/>
                <a:ea typeface="+mn-ea"/>
                <a:cs typeface="+mn-cs"/>
              </a:rPr>
              <a:t>hippurate</a:t>
            </a:r>
            <a:r>
              <a:rPr lang="en-US" sz="1200" b="0" i="0" kern="1200" dirty="0">
                <a:solidFill>
                  <a:schemeClr val="tx1"/>
                </a:solidFill>
                <a:effectLst/>
                <a:latin typeface="+mn-lt"/>
                <a:ea typeface="+mn-ea"/>
                <a:cs typeface="+mn-cs"/>
              </a:rPr>
              <a:t>, glycine and PAG levels in the urine may indicate abnormal intestinal microbial metabolism.</a:t>
            </a:r>
          </a:p>
          <a:p>
            <a:endParaRPr lang="en-US" sz="1200" b="0" i="0" kern="1200" dirty="0">
              <a:solidFill>
                <a:schemeClr val="tx1"/>
              </a:solidFill>
              <a:effectLst/>
              <a:latin typeface="+mn-lt"/>
              <a:ea typeface="+mn-ea"/>
              <a:cs typeface="+mn-cs"/>
            </a:endParaRPr>
          </a:p>
          <a:p>
            <a:r>
              <a:rPr lang="en-US" dirty="0">
                <a:hlinkClick r:id="rId3"/>
              </a:rPr>
              <a:t>https://arthritis-research.biomedcentral.com/articles/10.1186/s13075-016-1139-2#article-info</a:t>
            </a: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26</a:t>
            </a:fld>
            <a:endParaRPr lang="en-US"/>
          </a:p>
        </p:txBody>
      </p:sp>
    </p:spTree>
    <p:extLst>
      <p:ext uri="{BB962C8B-B14F-4D97-AF65-F5344CB8AC3E}">
        <p14:creationId xmlns:p14="http://schemas.microsoft.com/office/powerpoint/2010/main" val="1970627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looked at the associations between the changes in traditional biochemical markers and urinary metabolomic signatures at baseline-</a:t>
            </a:r>
            <a:r>
              <a:rPr lang="en-US" baseline="0" dirty="0"/>
              <a:t> Asking what baseline biochemical characteristics would identify those people who would most likely respond positively to the antioxidant supplementation.</a:t>
            </a:r>
          </a:p>
          <a:p>
            <a:r>
              <a:rPr lang="en-US" baseline="0" dirty="0"/>
              <a:t>BULLET #2</a:t>
            </a:r>
          </a:p>
          <a:p>
            <a:r>
              <a:rPr lang="en-US" dirty="0"/>
              <a:t>Their findings suggest that a higher level of this two-metabolite set at baseline is useful for predicting responders to dietary interventions in subjects with oxidative stress and inflammation, contributing to the emergence of personalized nutrition.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researchers looked at supplementing with Korean black raspberry.  Receiver operating characteristic analysis revealed that a two-metabolite set (glycine and PAG) had the strongest prognostic relevance for future interventions against oxidative stress (the area under the curve (AUC) = 0.778).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 ratio of reduced to oxidized glutathione is often used as a marker of cellular toxicity. In a resting cell, you normally have way more reduced glutathione, and the GSH:GSSG ratio exceeds 100:1, but with increased oxidative stress, this ratio can decrease to10:1 and even 1:1 - </a:t>
            </a:r>
            <a:r>
              <a:rPr lang="en-US" dirty="0">
                <a:hlinkClick r:id="rId3"/>
              </a:rPr>
              <a:t>https://www.ncbi.nlm.nih.gov/pmc/articles/PMC3506742/</a:t>
            </a:r>
            <a:endParaRPr lang="en-US" dirty="0"/>
          </a:p>
          <a:p>
            <a:endParaRPr lang="en-US" dirty="0"/>
          </a:p>
          <a:p>
            <a:r>
              <a:rPr lang="en-US" sz="1200" b="0" i="0" kern="1200" dirty="0">
                <a:solidFill>
                  <a:schemeClr val="tx1"/>
                </a:solidFill>
                <a:effectLst/>
                <a:latin typeface="+mn-lt"/>
                <a:ea typeface="+mn-ea"/>
                <a:cs typeface="+mn-cs"/>
              </a:rPr>
              <a:t>Reduced glutathione (GSH) is considered to be one of the most important scavengers of reactive oxygen species, and its ratio with oxidized glutathione (GSSG) may be used as a marker of oxidative stress.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authors s</a:t>
            </a:r>
            <a:r>
              <a:rPr lang="en-US" sz="1200" b="0" i="0" kern="1200" dirty="0">
                <a:solidFill>
                  <a:schemeClr val="tx1"/>
                </a:solidFill>
                <a:effectLst/>
                <a:latin typeface="+mn-lt"/>
                <a:ea typeface="+mn-ea"/>
                <a:cs typeface="+mn-cs"/>
              </a:rPr>
              <a:t>uggested that the subjects who have a statistically higher mean value of urinary glycine and PAG may have a good prognosis following a nutritional intervention against oxidative stress. </a:t>
            </a:r>
            <a:r>
              <a:rPr lang="en-US" dirty="0"/>
              <a:t>High urinary glycine is associated with accelerating GSH restoration against the oxidative stress. PAG is a glycine conjugate, which is expected to respond in the same direction with glycine.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KBR decreased inflammation- noted by an increase of </a:t>
            </a:r>
            <a:r>
              <a:rPr lang="en-US" sz="1200" dirty="0"/>
              <a:t>reduced to oxidized glutathione ratio, and a </a:t>
            </a:r>
            <a:r>
              <a:rPr lang="en-US" sz="1200" dirty="0" err="1"/>
              <a:t>paralell</a:t>
            </a:r>
            <a:r>
              <a:rPr lang="en-US" sz="1200" dirty="0"/>
              <a:t> increase in glycine and Phenylacetylglycine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https://www.ncbi.nlm.nih.gov/pmc/articles/PMC4110864/</a:t>
            </a:r>
            <a:r>
              <a:rPr lang="en-US" sz="1200" b="0" i="0" kern="1200" dirty="0">
                <a:solidFill>
                  <a:schemeClr val="tx1"/>
                </a:solidFill>
                <a:effectLst/>
                <a:latin typeface="+mn-lt"/>
                <a:ea typeface="+mn-ea"/>
                <a:cs typeface="+mn-cs"/>
                <a:hlinkClick r:id="rId4"/>
              </a:rPr>
              <a:t>Ther Adv Drug </a:t>
            </a:r>
            <a:r>
              <a:rPr lang="en-US" sz="1200" b="0" i="0" kern="1200" dirty="0" err="1">
                <a:solidFill>
                  <a:schemeClr val="tx1"/>
                </a:solidFill>
                <a:effectLst/>
                <a:latin typeface="+mn-lt"/>
                <a:ea typeface="+mn-ea"/>
                <a:cs typeface="+mn-cs"/>
                <a:hlinkClick r:id="rId4"/>
              </a:rPr>
              <a:t>Saf</a:t>
            </a:r>
            <a:r>
              <a:rPr lang="en-US" sz="1200" b="0" i="0" kern="1200" dirty="0">
                <a:solidFill>
                  <a:schemeClr val="tx1"/>
                </a:solidFill>
                <a:effectLst/>
                <a:latin typeface="+mn-lt"/>
                <a:ea typeface="+mn-ea"/>
                <a:cs typeface="+mn-cs"/>
              </a:rPr>
              <a:t>. 2013 Jun; 4(3): 101–114.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looks like you could be a good candidate for antioxidant treatment. Lets start with that.”</a:t>
            </a:r>
            <a:endParaRPr lang="en-US" dirty="0"/>
          </a:p>
          <a:p>
            <a:endParaRPr lang="en-US" baseline="0" dirty="0"/>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27</a:t>
            </a:fld>
            <a:endParaRPr lang="en-US"/>
          </a:p>
        </p:txBody>
      </p:sp>
    </p:spTree>
    <p:extLst>
      <p:ext uri="{BB962C8B-B14F-4D97-AF65-F5344CB8AC3E}">
        <p14:creationId xmlns:p14="http://schemas.microsoft.com/office/powerpoint/2010/main" val="1299855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out 48 year old female, </a:t>
            </a:r>
            <a:r>
              <a:rPr lang="en-US" dirty="0" err="1"/>
              <a:t>bc</a:t>
            </a:r>
            <a:r>
              <a:rPr lang="en-US" dirty="0"/>
              <a:t> several of the key arms of the tryptophan pathway depend on B6 its also important to check B6 levels. </a:t>
            </a:r>
          </a:p>
        </p:txBody>
      </p:sp>
      <p:sp>
        <p:nvSpPr>
          <p:cNvPr id="4" name="Slide Number Placeholder 3"/>
          <p:cNvSpPr>
            <a:spLocks noGrp="1"/>
          </p:cNvSpPr>
          <p:nvPr>
            <p:ph type="sldNum" sz="quarter" idx="5"/>
          </p:nvPr>
        </p:nvSpPr>
        <p:spPr/>
        <p:txBody>
          <a:bodyPr/>
          <a:lstStyle/>
          <a:p>
            <a:fld id="{CD834DAD-DF98-44E2-A25C-0E8DEB5DEE33}" type="slidenum">
              <a:rPr lang="en-US" smtClean="0"/>
              <a:t>28</a:t>
            </a:fld>
            <a:endParaRPr lang="en-US"/>
          </a:p>
        </p:txBody>
      </p:sp>
    </p:spTree>
    <p:extLst>
      <p:ext uri="{BB962C8B-B14F-4D97-AF65-F5344CB8AC3E}">
        <p14:creationId xmlns:p14="http://schemas.microsoft.com/office/powerpoint/2010/main" val="3574106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melatonin is a component in the tryptophan pathway that can also give insight into risk of diabetes. </a:t>
            </a:r>
          </a:p>
          <a:p>
            <a:r>
              <a:rPr lang="en-US" dirty="0"/>
              <a:t>BULLET#2</a:t>
            </a:r>
          </a:p>
        </p:txBody>
      </p:sp>
      <p:sp>
        <p:nvSpPr>
          <p:cNvPr id="4" name="Slide Number Placeholder 3"/>
          <p:cNvSpPr>
            <a:spLocks noGrp="1"/>
          </p:cNvSpPr>
          <p:nvPr>
            <p:ph type="sldNum" sz="quarter" idx="5"/>
          </p:nvPr>
        </p:nvSpPr>
        <p:spPr/>
        <p:txBody>
          <a:bodyPr/>
          <a:lstStyle/>
          <a:p>
            <a:fld id="{CD834DAD-DF98-44E2-A25C-0E8DEB5DEE33}" type="slidenum">
              <a:rPr lang="en-US" smtClean="0"/>
              <a:t>29</a:t>
            </a:fld>
            <a:endParaRPr lang="en-US"/>
          </a:p>
        </p:txBody>
      </p:sp>
    </p:spTree>
    <p:extLst>
      <p:ext uri="{BB962C8B-B14F-4D97-AF65-F5344CB8AC3E}">
        <p14:creationId xmlns:p14="http://schemas.microsoft.com/office/powerpoint/2010/main" val="898319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BULLET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Patients have control over Extrinsic factors - Making it </a:t>
            </a:r>
            <a:r>
              <a:rPr lang="en-US" sz="1200" b="0" i="0" kern="1200" dirty="0">
                <a:solidFill>
                  <a:schemeClr val="tx1"/>
                </a:solidFill>
                <a:effectLst/>
                <a:latin typeface="+mn-lt"/>
                <a:ea typeface="+mn-ea"/>
                <a:cs typeface="+mn-cs"/>
              </a:rPr>
              <a:t>personalized and participatory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can also be useful in helping clinicians target treatments by discriminating responders from non-responders or predicting effectiveness of a particular recommendation like exercise or supplementation. Making it </a:t>
            </a:r>
            <a:r>
              <a:rPr lang="en-US" sz="1200" b="0" i="0" kern="1200" dirty="0">
                <a:solidFill>
                  <a:schemeClr val="tx1"/>
                </a:solidFill>
                <a:effectLst/>
                <a:latin typeface="+mn-lt"/>
                <a:ea typeface="+mn-ea"/>
                <a:cs typeface="+mn-cs"/>
              </a:rPr>
              <a:t>predictive and preventive. </a:t>
            </a:r>
            <a:endParaRPr lang="en-US" dirty="0"/>
          </a:p>
          <a:p>
            <a:endParaRPr lang="en-US" dirty="0"/>
          </a:p>
        </p:txBody>
      </p:sp>
      <p:sp>
        <p:nvSpPr>
          <p:cNvPr id="4" name="Slide Number Placeholder 3"/>
          <p:cNvSpPr>
            <a:spLocks noGrp="1"/>
          </p:cNvSpPr>
          <p:nvPr>
            <p:ph type="sldNum" sz="quarter" idx="5"/>
          </p:nvPr>
        </p:nvSpPr>
        <p:spPr/>
        <p:txBody>
          <a:bodyPr/>
          <a:lstStyle/>
          <a:p>
            <a:fld id="{F8B10C6E-70B1-44FD-A1AE-E9F0176AC0FF}" type="slidenum">
              <a:rPr lang="en-US" smtClean="0"/>
              <a:t>3</a:t>
            </a:fld>
            <a:endParaRPr lang="en-US"/>
          </a:p>
        </p:txBody>
      </p:sp>
    </p:spTree>
    <p:extLst>
      <p:ext uri="{BB962C8B-B14F-4D97-AF65-F5344CB8AC3E}">
        <p14:creationId xmlns:p14="http://schemas.microsoft.com/office/powerpoint/2010/main" val="3574118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30</a:t>
            </a:fld>
            <a:endParaRPr lang="en-US"/>
          </a:p>
        </p:txBody>
      </p:sp>
    </p:spTree>
    <p:extLst>
      <p:ext uri="{BB962C8B-B14F-4D97-AF65-F5344CB8AC3E}">
        <p14:creationId xmlns:p14="http://schemas.microsoft.com/office/powerpoint/2010/main" val="2672506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pathways are getting most stressed</a:t>
            </a:r>
          </a:p>
        </p:txBody>
      </p:sp>
      <p:sp>
        <p:nvSpPr>
          <p:cNvPr id="4" name="Slide Number Placeholder 3"/>
          <p:cNvSpPr>
            <a:spLocks noGrp="1"/>
          </p:cNvSpPr>
          <p:nvPr>
            <p:ph type="sldNum" sz="quarter" idx="5"/>
          </p:nvPr>
        </p:nvSpPr>
        <p:spPr/>
        <p:txBody>
          <a:bodyPr/>
          <a:lstStyle/>
          <a:p>
            <a:fld id="{CD834DAD-DF98-44E2-A25C-0E8DEB5DEE33}" type="slidenum">
              <a:rPr lang="en-US" smtClean="0"/>
              <a:t>32</a:t>
            </a:fld>
            <a:endParaRPr lang="en-US" dirty="0"/>
          </a:p>
        </p:txBody>
      </p:sp>
    </p:spTree>
    <p:extLst>
      <p:ext uri="{BB962C8B-B14F-4D97-AF65-F5344CB8AC3E}">
        <p14:creationId xmlns:p14="http://schemas.microsoft.com/office/powerpoint/2010/main" val="1976685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E2E2E"/>
                </a:solidFill>
                <a:ea typeface="Calibri" panose="020F0502020204030204" pitchFamily="34" charset="0"/>
                <a:cs typeface="Times New Roman" panose="02020603050405020304" pitchFamily="18" charset="0"/>
              </a:rPr>
              <a:t>Products of bacteria are influenced by diet, lifestyle factors, medications,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 felt like a patient like this could have an imbalance of saccharolytic and proteolytic gut metabolism.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E2E2E"/>
              </a:solidFill>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33</a:t>
            </a:fld>
            <a:endParaRPr lang="en-US"/>
          </a:p>
        </p:txBody>
      </p:sp>
    </p:spTree>
    <p:extLst>
      <p:ext uri="{BB962C8B-B14F-4D97-AF65-F5344CB8AC3E}">
        <p14:creationId xmlns:p14="http://schemas.microsoft.com/office/powerpoint/2010/main" val="97253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Carbohydrate fermentation occurs primarily in the proximal colon, resulting in a distal colon containing low fermentable substrate. Protein flowing into the large intestine may come from undigested food, bacterial cells, and endogenous gut losses, which can include protein from enzymes, mucus, and sloughed epithelial cells. Increasing your protein intake will increase your proteolytic gut compounds.</a:t>
            </a:r>
          </a:p>
          <a:p>
            <a:endParaRPr lang="en-US" dirty="0"/>
          </a:p>
          <a:p>
            <a:r>
              <a:rPr lang="en-US" dirty="0"/>
              <a:t>The small intestine makes the largest contribution to endogenous losses and can be affected by factors such as protein quality and fiber intake. This effect may depend on the degree to which a given fiber can increases enzyme secretion and mucous production or decreases the digestibility of amino acids in the small intestine. For example, wheat bran, increases endogenous loss, while no effect is seen with cellulose. </a:t>
            </a:r>
          </a:p>
          <a:p>
            <a:endParaRPr lang="en-US" dirty="0"/>
          </a:p>
          <a:p>
            <a:r>
              <a:rPr lang="en-US" dirty="0"/>
              <a:t>Its important to look at these levels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AHR: aryl hydrocarbon receptor </a:t>
            </a:r>
          </a:p>
          <a:p>
            <a:endParaRPr lang="en-US" dirty="0"/>
          </a:p>
        </p:txBody>
      </p:sp>
      <p:sp>
        <p:nvSpPr>
          <p:cNvPr id="4" name="Slide Number Placeholder 3"/>
          <p:cNvSpPr>
            <a:spLocks noGrp="1"/>
          </p:cNvSpPr>
          <p:nvPr>
            <p:ph type="sldNum" sz="quarter" idx="5"/>
          </p:nvPr>
        </p:nvSpPr>
        <p:spPr/>
        <p:txBody>
          <a:bodyPr/>
          <a:lstStyle/>
          <a:p>
            <a:fld id="{F8B10C6E-70B1-44FD-A1AE-E9F0176AC0FF}" type="slidenum">
              <a:rPr lang="en-US" smtClean="0"/>
              <a:t>34</a:t>
            </a:fld>
            <a:endParaRPr lang="en-US"/>
          </a:p>
        </p:txBody>
      </p:sp>
    </p:spTree>
    <p:extLst>
      <p:ext uri="{BB962C8B-B14F-4D97-AF65-F5344CB8AC3E}">
        <p14:creationId xmlns:p14="http://schemas.microsoft.com/office/powerpoint/2010/main" val="2213116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had a very high protein diet and a low fiber </a:t>
            </a:r>
            <a:r>
              <a:rPr lang="en-US" dirty="0" err="1"/>
              <a:t>intatke</a:t>
            </a:r>
            <a:r>
              <a:rPr lang="en-US" dirty="0"/>
              <a:t>.</a:t>
            </a:r>
          </a:p>
          <a:p>
            <a:endParaRPr lang="en-US" dirty="0"/>
          </a:p>
          <a:p>
            <a:r>
              <a:rPr lang="en-US" dirty="0"/>
              <a:t>Fermentation of aromatic amino acids, phenylalanine, tyrosine, tryptophan, may be particularly important biologically. as they generates a wide range of bioactive end products such as phenol and p-cresol (Tyrosine), or indole and skatole (Tryptophan).</a:t>
            </a:r>
          </a:p>
          <a:p>
            <a:endParaRPr lang="en-US" dirty="0"/>
          </a:p>
          <a:p>
            <a:r>
              <a:rPr lang="en-US" dirty="0"/>
              <a:t>Proteolytic fermentation products such as p-Cresol may also contribute to the development of colorectal cancer. These findings are in conflict with other studies showing that tryptophan metabolites may improve gut barrier function.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you’re eating a lot of protein, also get a lot of fiber.</a:t>
            </a:r>
          </a:p>
          <a:p>
            <a:endParaRPr lang="en-US" dirty="0"/>
          </a:p>
        </p:txBody>
      </p:sp>
      <p:sp>
        <p:nvSpPr>
          <p:cNvPr id="4" name="Slide Number Placeholder 3"/>
          <p:cNvSpPr>
            <a:spLocks noGrp="1"/>
          </p:cNvSpPr>
          <p:nvPr>
            <p:ph type="sldNum" sz="quarter" idx="5"/>
          </p:nvPr>
        </p:nvSpPr>
        <p:spPr/>
        <p:txBody>
          <a:bodyPr/>
          <a:lstStyle/>
          <a:p>
            <a:fld id="{F8B10C6E-70B1-44FD-A1AE-E9F0176AC0FF}" type="slidenum">
              <a:rPr lang="en-US" smtClean="0"/>
              <a:t>35</a:t>
            </a:fld>
            <a:endParaRPr lang="en-US"/>
          </a:p>
        </p:txBody>
      </p:sp>
    </p:spTree>
    <p:extLst>
      <p:ext uri="{BB962C8B-B14F-4D97-AF65-F5344CB8AC3E}">
        <p14:creationId xmlns:p14="http://schemas.microsoft.com/office/powerpoint/2010/main" val="1357476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fast transit time and a high degree of host absorption of peptides and amino acids, evidence suggests that microbial utilization of amino acids begins in the small intestine.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Increased protein intake results in increased generation and excretion of amino acid metabolites.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Carbohydrate intake alters amino acid utilization by microbes, reducing the uptake of some amino acids, such as tyrosine, and increasing the use of others, including valine. Carbohydrate fermentation can also strongly inhibit the formation of specific products such as p-cresol.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you’re eating a lot of protein you’re going to have higher proteolytic markers, </a:t>
            </a:r>
            <a:r>
              <a:rPr lang="en-US" dirty="0" err="1"/>
              <a:t>certinianly</a:t>
            </a:r>
            <a:r>
              <a:rPr lang="en-US" dirty="0"/>
              <a:t> also getting a lot of fiber helps dilute the protein fermentation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F8B10C6E-70B1-44FD-A1AE-E9F0176AC0FF}" type="slidenum">
              <a:rPr lang="en-US" smtClean="0"/>
              <a:t>36</a:t>
            </a:fld>
            <a:endParaRPr lang="en-US"/>
          </a:p>
        </p:txBody>
      </p:sp>
    </p:spTree>
    <p:extLst>
      <p:ext uri="{BB962C8B-B14F-4D97-AF65-F5344CB8AC3E}">
        <p14:creationId xmlns:p14="http://schemas.microsoft.com/office/powerpoint/2010/main" val="1368839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After #2 bullet: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uremic toxin that represents the end-catabolism of tyrosine and phenylalanine, indicates an alteration of gut microbial metabolism. </a:t>
            </a:r>
            <a:r>
              <a:rPr lang="en-US" dirty="0"/>
              <a:t>p-cresol may also cause DNA damage and alter the cell cycle, decreasing colonocyte proliferation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patients (n=200) with chronic kidney disease, intestinal uptake of </a:t>
            </a:r>
            <a:r>
              <a:rPr lang="en-US" i="1" dirty="0"/>
              <a:t>p</a:t>
            </a:r>
            <a:r>
              <a:rPr lang="en-US" dirty="0"/>
              <a:t>-cresol was associated with cardiovascular disease independent of renal function.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50000"/>
                </a:schemeClr>
              </a:solidFill>
            </a:endParaRPr>
          </a:p>
          <a:p>
            <a:r>
              <a:rPr lang="en-US" dirty="0"/>
              <a:t> </a:t>
            </a:r>
          </a:p>
        </p:txBody>
      </p:sp>
      <p:sp>
        <p:nvSpPr>
          <p:cNvPr id="4" name="Slide Number Placeholder 3"/>
          <p:cNvSpPr>
            <a:spLocks noGrp="1"/>
          </p:cNvSpPr>
          <p:nvPr>
            <p:ph type="sldNum" sz="quarter" idx="5"/>
          </p:nvPr>
        </p:nvSpPr>
        <p:spPr/>
        <p:txBody>
          <a:bodyPr/>
          <a:lstStyle/>
          <a:p>
            <a:fld id="{F8B10C6E-70B1-44FD-A1AE-E9F0176AC0FF}" type="slidenum">
              <a:rPr lang="en-US" smtClean="0"/>
              <a:t>37</a:t>
            </a:fld>
            <a:endParaRPr lang="en-US"/>
          </a:p>
        </p:txBody>
      </p:sp>
    </p:spTree>
    <p:extLst>
      <p:ext uri="{BB962C8B-B14F-4D97-AF65-F5344CB8AC3E}">
        <p14:creationId xmlns:p14="http://schemas.microsoft.com/office/powerpoint/2010/main" val="1619073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dirty="0"/>
              <a:t>aryl hydrocarbon receptor (</a:t>
            </a:r>
            <a:r>
              <a:rPr lang="en-US" dirty="0" err="1"/>
              <a:t>AhR</a:t>
            </a:r>
            <a:r>
              <a:rPr lang="en-US" dirty="0"/>
              <a:t>) is an important transcription factor which may implicate in endocrine regulation, cytokine signaling, and may decrease cancer development.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accent1">
                    <a:lumMod val="50000"/>
                  </a:schemeClr>
                </a:solidFill>
              </a:rPr>
              <a:t>Trptophan</a:t>
            </a:r>
            <a:r>
              <a:rPr lang="en-US" sz="1200" dirty="0">
                <a:solidFill>
                  <a:schemeClr val="accent1">
                    <a:lumMod val="50000"/>
                  </a:schemeClr>
                </a:solidFill>
              </a:rPr>
              <a:t> can be catabolized to indoleacetic acid by bacteria including  </a:t>
            </a:r>
            <a:r>
              <a:rPr lang="en-US" sz="1200" i="1" u="sng" dirty="0">
                <a:solidFill>
                  <a:schemeClr val="accent1">
                    <a:lumMod val="50000"/>
                  </a:schemeClr>
                </a:solidFill>
                <a:hlinkClick r:id="rId3" tooltip="Learn more about Bifidobacterium from ScienceDirect's AI-generated Topic Pages">
                  <a:extLst>
                    <a:ext uri="{A12FA001-AC4F-418D-AE19-62706E023703}">
                      <ahyp:hlinkClr xmlns:ahyp="http://schemas.microsoft.com/office/drawing/2018/hyperlinkcolor" val="tx"/>
                    </a:ext>
                  </a:extLst>
                </a:hlinkClick>
              </a:rPr>
              <a:t>Bifidobacterium</a:t>
            </a:r>
            <a:r>
              <a:rPr lang="en-US" sz="1200" dirty="0">
                <a:solidFill>
                  <a:schemeClr val="accent1">
                    <a:lumMod val="50000"/>
                  </a:schemeClr>
                </a:solidFill>
              </a:rPr>
              <a:t>, </a:t>
            </a:r>
            <a:r>
              <a:rPr lang="en-US" sz="1200" i="1" u="sng" dirty="0">
                <a:solidFill>
                  <a:schemeClr val="accent1">
                    <a:lumMod val="50000"/>
                  </a:schemeClr>
                </a:solidFill>
                <a:hlinkClick r:id="rId4" tooltip="Learn more about Bacteroides from ScienceDirect's AI-generated Topic Pages">
                  <a:extLst>
                    <a:ext uri="{A12FA001-AC4F-418D-AE19-62706E023703}">
                      <ahyp:hlinkClr xmlns:ahyp="http://schemas.microsoft.com/office/drawing/2018/hyperlinkcolor" val="tx"/>
                    </a:ext>
                  </a:extLst>
                </a:hlinkClick>
              </a:rPr>
              <a:t>Bacteroides</a:t>
            </a:r>
            <a:r>
              <a:rPr lang="en-US" sz="1200" i="1" dirty="0">
                <a:solidFill>
                  <a:schemeClr val="accent1">
                    <a:lumMod val="50000"/>
                  </a:schemeClr>
                </a:solidFill>
              </a:rPr>
              <a:t>,</a:t>
            </a:r>
            <a:r>
              <a:rPr lang="en-US" sz="1200" dirty="0">
                <a:solidFill>
                  <a:schemeClr val="accent1">
                    <a:lumMod val="50000"/>
                  </a:schemeClr>
                </a:solidFill>
              </a:rPr>
              <a:t> Bacillus or Pseudomonas aeruginosa,</a:t>
            </a:r>
            <a:r>
              <a:rPr lang="en-US" sz="1200" i="1" dirty="0">
                <a:solidFill>
                  <a:schemeClr val="accent1">
                    <a:lumMod val="50000"/>
                  </a:schemeClr>
                </a:solidFill>
              </a:rPr>
              <a:t> </a:t>
            </a:r>
            <a:r>
              <a:rPr lang="en-US" sz="1200" dirty="0">
                <a:solidFill>
                  <a:schemeClr val="accent1">
                    <a:lumMod val="50000"/>
                  </a:schemeClr>
                </a:solidFill>
              </a:rPr>
              <a:t>and has been noted as a marker of microbial activity</a:t>
            </a:r>
          </a:p>
          <a:p>
            <a:endParaRPr lang="en-US" dirty="0"/>
          </a:p>
        </p:txBody>
      </p:sp>
      <p:sp>
        <p:nvSpPr>
          <p:cNvPr id="4" name="Slide Number Placeholder 3"/>
          <p:cNvSpPr>
            <a:spLocks noGrp="1"/>
          </p:cNvSpPr>
          <p:nvPr>
            <p:ph type="sldNum" sz="quarter" idx="5"/>
          </p:nvPr>
        </p:nvSpPr>
        <p:spPr/>
        <p:txBody>
          <a:bodyPr/>
          <a:lstStyle/>
          <a:p>
            <a:fld id="{F8B10C6E-70B1-44FD-A1AE-E9F0176AC0FF}" type="slidenum">
              <a:rPr lang="en-US" smtClean="0"/>
              <a:t>38</a:t>
            </a:fld>
            <a:endParaRPr lang="en-US"/>
          </a:p>
        </p:txBody>
      </p:sp>
    </p:spTree>
    <p:extLst>
      <p:ext uri="{BB962C8B-B14F-4D97-AF65-F5344CB8AC3E}">
        <p14:creationId xmlns:p14="http://schemas.microsoft.com/office/powerpoint/2010/main" val="3069331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conditions you’re looking at and what markers are elevated or decreased.</a:t>
            </a:r>
          </a:p>
        </p:txBody>
      </p:sp>
      <p:sp>
        <p:nvSpPr>
          <p:cNvPr id="4" name="Slide Number Placeholder 3"/>
          <p:cNvSpPr>
            <a:spLocks noGrp="1"/>
          </p:cNvSpPr>
          <p:nvPr>
            <p:ph type="sldNum" sz="quarter" idx="5"/>
          </p:nvPr>
        </p:nvSpPr>
        <p:spPr/>
        <p:txBody>
          <a:bodyPr/>
          <a:lstStyle/>
          <a:p>
            <a:fld id="{CD834DAD-DF98-44E2-A25C-0E8DEB5DEE33}" type="slidenum">
              <a:rPr lang="en-US" smtClean="0"/>
              <a:t>39</a:t>
            </a:fld>
            <a:endParaRPr lang="en-US"/>
          </a:p>
        </p:txBody>
      </p:sp>
    </p:spTree>
    <p:extLst>
      <p:ext uri="{BB962C8B-B14F-4D97-AF65-F5344CB8AC3E}">
        <p14:creationId xmlns:p14="http://schemas.microsoft.com/office/powerpoint/2010/main" val="3001937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Abundant proteolytic fermentation generates a multitude of compounds that may cause the inflammation and proliferation of colonocytes, and in turn, colorectal cancer. Increased fiber fermentation and short-chain fatty acid production appears to be protective against colorectal polyp development, even when protein fermentation products are abundant.</a:t>
            </a: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40</a:t>
            </a:fld>
            <a:endParaRPr lang="en-US"/>
          </a:p>
        </p:txBody>
      </p:sp>
    </p:spTree>
    <p:extLst>
      <p:ext uri="{BB962C8B-B14F-4D97-AF65-F5344CB8AC3E}">
        <p14:creationId xmlns:p14="http://schemas.microsoft.com/office/powerpoint/2010/main" val="4233622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conventional researchers were sometimes unsure what those markers meant – Functional medicine had already been looking at these markers and had established plausible explanations</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4</a:t>
            </a:fld>
            <a:endParaRPr lang="en-US"/>
          </a:p>
        </p:txBody>
      </p:sp>
    </p:spTree>
    <p:extLst>
      <p:ext uri="{BB962C8B-B14F-4D97-AF65-F5344CB8AC3E}">
        <p14:creationId xmlns:p14="http://schemas.microsoft.com/office/powerpoint/2010/main" val="2242781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1">
                    <a:lumMod val="50000"/>
                  </a:schemeClr>
                </a:solidFill>
                <a:ea typeface="Calibri" panose="020F0502020204030204" pitchFamily="34" charset="0"/>
                <a:cs typeface="Times New Roman" panose="02020603050405020304" pitchFamily="18" charset="0"/>
              </a:rPr>
              <a:t>How is her diet impacting her microbial activity? </a:t>
            </a:r>
          </a:p>
          <a:p>
            <a:r>
              <a:rPr lang="en-US" dirty="0">
                <a:solidFill>
                  <a:schemeClr val="accent1">
                    <a:lumMod val="50000"/>
                  </a:schemeClr>
                </a:solidFill>
                <a:ea typeface="Calibri" panose="020F0502020204030204" pitchFamily="34" charset="0"/>
                <a:cs typeface="Times New Roman" panose="02020603050405020304" pitchFamily="18" charset="0"/>
              </a:rPr>
              <a:t>Microbial-derived metabolites have been associated with increased and decreased risk of disease. </a:t>
            </a:r>
          </a:p>
          <a:p>
            <a:endParaRPr lang="en-US" dirty="0">
              <a:solidFill>
                <a:schemeClr val="accent1">
                  <a:lumMod val="50000"/>
                </a:schemeClr>
              </a:solidFill>
              <a:ea typeface="Calibri" panose="020F0502020204030204" pitchFamily="34" charset="0"/>
              <a:cs typeface="Times New Roman" panose="02020603050405020304" pitchFamily="18" charset="0"/>
            </a:endParaRPr>
          </a:p>
          <a:p>
            <a:r>
              <a:rPr lang="en-US" dirty="0">
                <a:solidFill>
                  <a:schemeClr val="accent1">
                    <a:lumMod val="50000"/>
                  </a:schemeClr>
                </a:solidFill>
                <a:ea typeface="Calibri" panose="020F0502020204030204" pitchFamily="34" charset="0"/>
                <a:cs typeface="Times New Roman" panose="02020603050405020304" pitchFamily="18" charset="0"/>
              </a:rPr>
              <a:t>Metabolites can be from bacteria alone or are the product of bacterial action on specific dietary component, or due to other lifestyle factors, medications, etc.</a:t>
            </a:r>
          </a:p>
          <a:p>
            <a:endParaRPr lang="en-US" dirty="0">
              <a:solidFill>
                <a:schemeClr val="accent1">
                  <a:lumMod val="50000"/>
                </a:schemeClr>
              </a:solidFill>
              <a:cs typeface="Times New Roman" panose="02020603050405020304" pitchFamily="18" charset="0"/>
            </a:endParaRPr>
          </a:p>
          <a:p>
            <a:pPr marL="0" indent="0">
              <a:buNone/>
            </a:pPr>
            <a:r>
              <a:rPr lang="en-US" dirty="0"/>
              <a:t>The microflora can change constituents in food and make them available to themselves or the host for additional metabolism. </a:t>
            </a:r>
          </a:p>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F8B10C6E-70B1-44FD-A1AE-E9F0176AC0FF}" type="slidenum">
              <a:rPr lang="en-US" smtClean="0"/>
              <a:t>41</a:t>
            </a:fld>
            <a:endParaRPr lang="en-US"/>
          </a:p>
        </p:txBody>
      </p:sp>
    </p:spTree>
    <p:extLst>
      <p:ext uri="{BB962C8B-B14F-4D97-AF65-F5344CB8AC3E}">
        <p14:creationId xmlns:p14="http://schemas.microsoft.com/office/powerpoint/2010/main" val="914063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Soy (soybeans, tofu, tempeh, miso, natto) is a good source of isoflavones, (genistein, daidzein), which are known to protect against, osteoporosis, heart disease, high blood cholesterol, dementia, cancer, etc. BUT you don’t get the full effect from just eating soy – the effect is actually from the breakdown of isoflavones, and the composition of your gut bacteria (microbiota) influence how much gets broken down to the active compounds.</a:t>
            </a:r>
          </a:p>
          <a:p>
            <a:endParaRPr lang="en-US" dirty="0"/>
          </a:p>
          <a:p>
            <a:r>
              <a:rPr lang="en-US" b="1" dirty="0"/>
              <a:t>If you are going to recommended isoflavones it is good to get a baseline level and a follow up to see the client is responding</a:t>
            </a:r>
          </a:p>
        </p:txBody>
      </p:sp>
      <p:sp>
        <p:nvSpPr>
          <p:cNvPr id="4" name="Slide Number Placeholder 3"/>
          <p:cNvSpPr>
            <a:spLocks noGrp="1"/>
          </p:cNvSpPr>
          <p:nvPr>
            <p:ph type="sldNum" sz="quarter" idx="5"/>
          </p:nvPr>
        </p:nvSpPr>
        <p:spPr/>
        <p:txBody>
          <a:bodyPr/>
          <a:lstStyle/>
          <a:p>
            <a:fld id="{CD834DAD-DF98-44E2-A25C-0E8DEB5DEE33}" type="slidenum">
              <a:rPr lang="en-US" smtClean="0"/>
              <a:t>42</a:t>
            </a:fld>
            <a:endParaRPr lang="en-US"/>
          </a:p>
        </p:txBody>
      </p:sp>
    </p:spTree>
    <p:extLst>
      <p:ext uri="{BB962C8B-B14F-4D97-AF65-F5344CB8AC3E}">
        <p14:creationId xmlns:p14="http://schemas.microsoft.com/office/powerpoint/2010/main" val="238707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Its not just </a:t>
            </a:r>
            <a:r>
              <a:rPr lang="en-US" sz="1200" b="0" i="0" kern="1200" dirty="0" err="1">
                <a:solidFill>
                  <a:schemeClr val="tx1"/>
                </a:solidFill>
                <a:effectLst/>
                <a:latin typeface="+mn-lt"/>
                <a:ea typeface="+mn-ea"/>
                <a:cs typeface="+mn-cs"/>
              </a:rPr>
              <a:t>equol</a:t>
            </a:r>
            <a:r>
              <a:rPr lang="en-US" sz="1200" b="0" i="0" kern="1200" dirty="0">
                <a:solidFill>
                  <a:schemeClr val="tx1"/>
                </a:solidFill>
                <a:effectLst/>
                <a:latin typeface="+mn-lt"/>
                <a:ea typeface="+mn-ea"/>
                <a:cs typeface="+mn-cs"/>
              </a:rPr>
              <a:t>, Estrogenic effects associated with hops which has a potent phytoestrogen 8-PN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It binds tighter to ER</a:t>
            </a:r>
            <a:r>
              <a:rPr lang="en-US" sz="1200" i="1" dirty="0">
                <a:solidFill>
                  <a:srgbClr val="000000"/>
                </a:solidFill>
              </a:rPr>
              <a:t>α</a:t>
            </a:r>
            <a:r>
              <a:rPr lang="en-US" sz="1200" dirty="0">
                <a:solidFill>
                  <a:srgbClr val="000000"/>
                </a:solidFill>
              </a:rPr>
              <a:t> compared to </a:t>
            </a:r>
            <a:r>
              <a:rPr lang="en-US" sz="1200" dirty="0" err="1">
                <a:solidFill>
                  <a:srgbClr val="000000"/>
                </a:solidFill>
              </a:rPr>
              <a:t>Er</a:t>
            </a:r>
            <a:r>
              <a:rPr lang="en-US" sz="1200" i="1" dirty="0">
                <a:solidFill>
                  <a:srgbClr val="000000"/>
                </a:solidFill>
              </a:rPr>
              <a:t>β</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Hop (</a:t>
            </a:r>
            <a:r>
              <a:rPr lang="en-US" sz="1200" b="0" i="1" kern="1200" dirty="0" err="1">
                <a:solidFill>
                  <a:schemeClr val="tx1"/>
                </a:solidFill>
                <a:effectLst/>
                <a:latin typeface="+mn-lt"/>
                <a:ea typeface="+mn-ea"/>
                <a:cs typeface="+mn-cs"/>
              </a:rPr>
              <a:t>Humulus</a:t>
            </a:r>
            <a:r>
              <a:rPr lang="en-US" sz="1200" b="0" i="1" kern="1200" dirty="0">
                <a:solidFill>
                  <a:schemeClr val="tx1"/>
                </a:solidFill>
                <a:effectLst/>
                <a:latin typeface="+mn-lt"/>
                <a:ea typeface="+mn-ea"/>
                <a:cs typeface="+mn-cs"/>
              </a:rPr>
              <a:t> lupulus</a:t>
            </a:r>
            <a:r>
              <a:rPr lang="en-US" sz="1200" b="0" i="0" kern="1200" dirty="0">
                <a:solidFill>
                  <a:schemeClr val="tx1"/>
                </a:solidFill>
                <a:effectLst/>
                <a:latin typeface="+mn-lt"/>
                <a:ea typeface="+mn-ea"/>
                <a:cs typeface="+mn-cs"/>
              </a:rPr>
              <a:t> L.), as a key ingredient for beer brewing, is also a source of many biologically active molecules. A notable compound, 8-prenylnaringenin is structurally belonging to the group of prenylated flavonoids, was shown to be a potent phytoestrogen, and thus, became the topic of active research.</a:t>
            </a: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43</a:t>
            </a:fld>
            <a:endParaRPr lang="en-US"/>
          </a:p>
        </p:txBody>
      </p:sp>
    </p:spTree>
    <p:extLst>
      <p:ext uri="{BB962C8B-B14F-4D97-AF65-F5344CB8AC3E}">
        <p14:creationId xmlns:p14="http://schemas.microsoft.com/office/powerpoint/2010/main" val="750968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Mechanism of phytoestrogens. Like estrogen, phytoestrogen molecules travel through plasma and diffuse into the target cells, where they bind to cytoplasmatic estrogen receptors (ER). The new molecule-ER complex then dimerizes and is translocated into the nucleus, where it binds to specific promoters that decrease the expression of genes translating hormones such as follicle-stimulating hormone (FSH) and luteinizing hormone (LH) and promote the translation of prolactin. The use of estrogen receptors by 17-b-estrogen and molecules such as 8-prenylaringenin, 6-prenylaringenin, and </a:t>
            </a:r>
            <a:r>
              <a:rPr lang="en-US" sz="1200" b="0" i="0" kern="1200" dirty="0" err="1">
                <a:solidFill>
                  <a:schemeClr val="tx1"/>
                </a:solidFill>
                <a:effectLst/>
                <a:latin typeface="+mn-lt"/>
                <a:ea typeface="+mn-ea"/>
                <a:cs typeface="+mn-cs"/>
              </a:rPr>
              <a:t>isoxanthohumol</a:t>
            </a:r>
            <a:r>
              <a:rPr lang="en-US" sz="1200" b="0" i="0" kern="1200" dirty="0">
                <a:solidFill>
                  <a:schemeClr val="tx1"/>
                </a:solidFill>
                <a:effectLst/>
                <a:latin typeface="+mn-lt"/>
                <a:ea typeface="+mn-ea"/>
                <a:cs typeface="+mn-cs"/>
              </a:rPr>
              <a:t> explains why these molecules can be used to decrease the intensity of many classical symptoms of menopause.</a:t>
            </a:r>
          </a:p>
          <a:p>
            <a:endParaRPr lang="en-US" sz="1200" b="0" i="0" kern="1200" dirty="0">
              <a:solidFill>
                <a:schemeClr val="tx1"/>
              </a:solidFill>
              <a:effectLst/>
              <a:latin typeface="+mn-lt"/>
              <a:ea typeface="+mn-ea"/>
              <a:cs typeface="+mn-cs"/>
            </a:endParaRPr>
          </a:p>
          <a:p>
            <a:r>
              <a:rPr lang="en-US" dirty="0">
                <a:hlinkClick r:id="rId3"/>
              </a:rPr>
              <a:t>https://www.ncbi.nlm.nih.gov/pmc/articles/PMC5585550/</a:t>
            </a: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44</a:t>
            </a:fld>
            <a:endParaRPr lang="en-US"/>
          </a:p>
        </p:txBody>
      </p:sp>
    </p:spTree>
    <p:extLst>
      <p:ext uri="{BB962C8B-B14F-4D97-AF65-F5344CB8AC3E}">
        <p14:creationId xmlns:p14="http://schemas.microsoft.com/office/powerpoint/2010/main" val="35623737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mucin-degrading bacterium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Picked several markers to look at a balance of phenolic intake</a:t>
            </a: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46</a:t>
            </a:fld>
            <a:endParaRPr lang="en-US"/>
          </a:p>
        </p:txBody>
      </p:sp>
    </p:spTree>
    <p:extLst>
      <p:ext uri="{BB962C8B-B14F-4D97-AF65-F5344CB8AC3E}">
        <p14:creationId xmlns:p14="http://schemas.microsoft.com/office/powerpoint/2010/main" val="227383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Previously, it has been reported that levels of tight junction proteins are significantly down regulated under IBD conditions leading to increased gut permeability to microbial ligands and noxious metabolites resulting in systemic inflammatory responses.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Consumption of diets containing berries and pomegranates have demonstrated significant beneficial effects on human health</a:t>
            </a:r>
            <a:r>
              <a:rPr lang="en-US" sz="1200" b="0" i="0" u="none" strike="noStrike" kern="1200" baseline="30000" dirty="0">
                <a:solidFill>
                  <a:schemeClr val="tx1"/>
                </a:solidFill>
                <a:effectLst/>
                <a:latin typeface="+mn-lt"/>
                <a:ea typeface="+mn-ea"/>
                <a:cs typeface="+mn-cs"/>
                <a:hlinkClick r:id="rId3" tooltip="Heber, D. Multitargeted therapy of cancer by ellagitannins. Cancer Lett. 269, 262–268 (2008)."/>
              </a:rPr>
              <a:t>11</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4" tooltip="Sak, K. Cytotoxicity of dietary flavonoids on different human cancer types. Pharmacogn. Rev. 8, 122–146 (2014)."/>
              </a:rPr>
              <a:t>12</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5" tooltip="Habauzit, V. &amp; Morand, C. Evidence for a protective effect of polyphenols-containing foods on cardiovascular health: an update for clinicians. Ther. Adv. Chronic Dis. 3, 87–106 (2012)."/>
              </a:rPr>
              <a:t>13</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tooltip="Gbinigie, O. A., Onakpoya, I. J. &amp; Spencer, E. A. Evidence for the effectiveness of pomegranate supplementation for blood pressure management is weak: a systematic review of randomized clinical trials. Nutr. Res. 46, 38–48 (2017)."/>
              </a:rPr>
              <a:t>14</a:t>
            </a:r>
            <a:r>
              <a:rPr lang="en-US" sz="1200" b="0" i="0" kern="1200" dirty="0">
                <a:solidFill>
                  <a:schemeClr val="tx1"/>
                </a:solidFill>
                <a:effectLst/>
                <a:latin typeface="+mn-lt"/>
                <a:ea typeface="+mn-ea"/>
                <a:cs typeface="+mn-cs"/>
              </a:rPr>
              <a:t>. Especially, pomegranate extract or juice containing high levels of polyphenolic compounds such as ellagitannins (ETs) and ellagic acid (EA) have been suggested to prevent hypertension</a:t>
            </a:r>
            <a:r>
              <a:rPr lang="en-US" sz="1200" b="0" i="0" u="none" strike="noStrike" kern="1200" baseline="30000" dirty="0">
                <a:solidFill>
                  <a:schemeClr val="tx1"/>
                </a:solidFill>
                <a:effectLst/>
                <a:latin typeface="+mn-lt"/>
                <a:ea typeface="+mn-ea"/>
                <a:cs typeface="+mn-cs"/>
                <a:hlinkClick r:id="rId7" tooltip="Stockton, A., Farhat, G., McDougall, G. J. &amp; Al-Dujaili, E. A. S. Effect of pomegranate extract on blood pressure and anthropometry in adults: a double-blind placebo-controlled randomised clinical trial. J. Nutr. Sci. 6, e39 (2017)."/>
              </a:rPr>
              <a:t>15</a:t>
            </a:r>
            <a:r>
              <a:rPr lang="en-US" sz="1200" b="0" i="0" kern="1200" dirty="0">
                <a:solidFill>
                  <a:schemeClr val="tx1"/>
                </a:solidFill>
                <a:effectLst/>
                <a:latin typeface="+mn-lt"/>
                <a:ea typeface="+mn-ea"/>
                <a:cs typeface="+mn-cs"/>
              </a:rPr>
              <a:t> and protect against myocardial ischemia and reperfusion injury</a:t>
            </a:r>
            <a:r>
              <a:rPr lang="en-US" sz="1200" b="0" i="0" u="none" strike="noStrike" kern="1200" baseline="30000" dirty="0">
                <a:solidFill>
                  <a:schemeClr val="tx1"/>
                </a:solidFill>
                <a:effectLst/>
                <a:latin typeface="+mn-lt"/>
                <a:ea typeface="+mn-ea"/>
                <a:cs typeface="+mn-cs"/>
                <a:hlinkClick r:id="rId8" tooltip="Razani, Z., Dastani, M. &amp; Kazerani, H. R. Cardioprotective effects of pomegranate (Punica granatum) juice in patients with ischemic heart disease. Phytother. Res. 31, 1731–1738 (2017)."/>
              </a:rPr>
              <a:t>16</a:t>
            </a:r>
            <a:r>
              <a:rPr lang="en-US" sz="1200" b="0" i="0" kern="1200" dirty="0">
                <a:solidFill>
                  <a:schemeClr val="tx1"/>
                </a:solidFill>
                <a:effectLst/>
                <a:latin typeface="+mn-lt"/>
                <a:ea typeface="+mn-ea"/>
                <a:cs typeface="+mn-cs"/>
              </a:rPr>
              <a:t>. They have been recognized as potential non-toxic chemo-preventive compounds against chronic diseases such as cancer, diabetes, cardiovascular and neurodegenerative disorders</a:t>
            </a:r>
            <a:r>
              <a:rPr lang="en-US" sz="1200" b="0" i="0" u="none" strike="noStrike" kern="1200" baseline="30000" dirty="0">
                <a:solidFill>
                  <a:schemeClr val="tx1"/>
                </a:solidFill>
                <a:effectLst/>
                <a:latin typeface="+mn-lt"/>
                <a:ea typeface="+mn-ea"/>
                <a:cs typeface="+mn-cs"/>
                <a:hlinkClick r:id="rId9" tooltip="Derosa, G. &amp; Maffioli, P., . &amp; Sahebkar, A. Ellagic acid and its role in chronic diseases. Adv. Exp. Med. Biol. 928, 473–479 (2016)."/>
              </a:rPr>
              <a:t>17</a:t>
            </a:r>
            <a:r>
              <a:rPr lang="en-US" sz="1200" b="0" i="0" kern="1200" dirty="0">
                <a:solidFill>
                  <a:schemeClr val="tx1"/>
                </a:solidFill>
                <a:effectLst/>
                <a:latin typeface="+mn-lt"/>
                <a:ea typeface="+mn-ea"/>
                <a:cs typeface="+mn-cs"/>
              </a:rPr>
              <a:t>. It has been suggested that further downstream metabolites of EA known as ‘urolithins’ generated by gut microbiota render potential health benefits, in vivo</a:t>
            </a:r>
            <a:endParaRPr lang="en-US" dirty="0"/>
          </a:p>
        </p:txBody>
      </p:sp>
      <p:sp>
        <p:nvSpPr>
          <p:cNvPr id="4" name="Slide Number Placeholder 3"/>
          <p:cNvSpPr>
            <a:spLocks noGrp="1"/>
          </p:cNvSpPr>
          <p:nvPr>
            <p:ph type="sldNum" sz="quarter" idx="5"/>
          </p:nvPr>
        </p:nvSpPr>
        <p:spPr/>
        <p:txBody>
          <a:bodyPr/>
          <a:lstStyle/>
          <a:p>
            <a:fld id="{F8B10C6E-70B1-44FD-A1AE-E9F0176AC0FF}" type="slidenum">
              <a:rPr lang="en-US" smtClean="0"/>
              <a:t>47</a:t>
            </a:fld>
            <a:endParaRPr lang="en-US"/>
          </a:p>
        </p:txBody>
      </p:sp>
    </p:spTree>
    <p:extLst>
      <p:ext uri="{BB962C8B-B14F-4D97-AF65-F5344CB8AC3E}">
        <p14:creationId xmlns:p14="http://schemas.microsoft.com/office/powerpoint/2010/main" val="30767977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Previously, it has been reported that levels of tight junction proteins are significantly down regulated under IBD conditions leading to increased gut permeability to microbial ligands and noxious metabolites resulting in systemic inflammatory responses.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Consumption of diets containing berries and pomegranates have demonstrated significant beneficial effects on human health</a:t>
            </a:r>
            <a:r>
              <a:rPr lang="en-US" sz="1200" b="0" i="0" u="none" strike="noStrike" kern="1200" baseline="30000" dirty="0">
                <a:solidFill>
                  <a:schemeClr val="tx1"/>
                </a:solidFill>
                <a:effectLst/>
                <a:latin typeface="+mn-lt"/>
                <a:ea typeface="+mn-ea"/>
                <a:cs typeface="+mn-cs"/>
                <a:hlinkClick r:id="rId3" tooltip="Heber, D. Multitargeted therapy of cancer by ellagitannins. Cancer Lett. 269, 262–268 (2008)."/>
              </a:rPr>
              <a:t>11</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4" tooltip="Sak, K. Cytotoxicity of dietary flavonoids on different human cancer types. Pharmacogn. Rev. 8, 122–146 (2014)."/>
              </a:rPr>
              <a:t>12</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5" tooltip="Habauzit, V. &amp; Morand, C. Evidence for a protective effect of polyphenols-containing foods on cardiovascular health: an update for clinicians. Ther. Adv. Chronic Dis. 3, 87–106 (2012)."/>
              </a:rPr>
              <a:t>13</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tooltip="Gbinigie, O. A., Onakpoya, I. J. &amp; Spencer, E. A. Evidence for the effectiveness of pomegranate supplementation for blood pressure management is weak: a systematic review of randomized clinical trials. Nutr. Res. 46, 38–48 (2017)."/>
              </a:rPr>
              <a:t>14</a:t>
            </a:r>
            <a:r>
              <a:rPr lang="en-US" sz="1200" b="0" i="0" kern="1200" dirty="0">
                <a:solidFill>
                  <a:schemeClr val="tx1"/>
                </a:solidFill>
                <a:effectLst/>
                <a:latin typeface="+mn-lt"/>
                <a:ea typeface="+mn-ea"/>
                <a:cs typeface="+mn-cs"/>
              </a:rPr>
              <a:t>. Especially, pomegranate extract or juice containing high levels of polyphenolic compounds such as ellagitannins (ETs) and ellagic acid (EA) have been suggested to prevent hypertension</a:t>
            </a:r>
            <a:r>
              <a:rPr lang="en-US" sz="1200" b="0" i="0" u="none" strike="noStrike" kern="1200" baseline="30000" dirty="0">
                <a:solidFill>
                  <a:schemeClr val="tx1"/>
                </a:solidFill>
                <a:effectLst/>
                <a:latin typeface="+mn-lt"/>
                <a:ea typeface="+mn-ea"/>
                <a:cs typeface="+mn-cs"/>
                <a:hlinkClick r:id="rId7" tooltip="Stockton, A., Farhat, G., McDougall, G. J. &amp; Al-Dujaili, E. A. S. Effect of pomegranate extract on blood pressure and anthropometry in adults: a double-blind placebo-controlled randomised clinical trial. J. Nutr. Sci. 6, e39 (2017)."/>
              </a:rPr>
              <a:t>15</a:t>
            </a:r>
            <a:r>
              <a:rPr lang="en-US" sz="1200" b="0" i="0" kern="1200" dirty="0">
                <a:solidFill>
                  <a:schemeClr val="tx1"/>
                </a:solidFill>
                <a:effectLst/>
                <a:latin typeface="+mn-lt"/>
                <a:ea typeface="+mn-ea"/>
                <a:cs typeface="+mn-cs"/>
              </a:rPr>
              <a:t> and protect against myocardial ischemia and reperfusion injury</a:t>
            </a:r>
            <a:r>
              <a:rPr lang="en-US" sz="1200" b="0" i="0" u="none" strike="noStrike" kern="1200" baseline="30000" dirty="0">
                <a:solidFill>
                  <a:schemeClr val="tx1"/>
                </a:solidFill>
                <a:effectLst/>
                <a:latin typeface="+mn-lt"/>
                <a:ea typeface="+mn-ea"/>
                <a:cs typeface="+mn-cs"/>
                <a:hlinkClick r:id="rId8" tooltip="Razani, Z., Dastani, M. &amp; Kazerani, H. R. Cardioprotective effects of pomegranate (Punica granatum) juice in patients with ischemic heart disease. Phytother. Res. 31, 1731–1738 (2017)."/>
              </a:rPr>
              <a:t>16</a:t>
            </a:r>
            <a:r>
              <a:rPr lang="en-US" sz="1200" b="0" i="0" kern="1200" dirty="0">
                <a:solidFill>
                  <a:schemeClr val="tx1"/>
                </a:solidFill>
                <a:effectLst/>
                <a:latin typeface="+mn-lt"/>
                <a:ea typeface="+mn-ea"/>
                <a:cs typeface="+mn-cs"/>
              </a:rPr>
              <a:t>. They have been recognized as potential non-toxic chemo-preventive compounds against chronic diseases such as cancer, diabetes, cardiovascular and neurodegenerative disorders</a:t>
            </a:r>
            <a:r>
              <a:rPr lang="en-US" sz="1200" b="0" i="0" u="none" strike="noStrike" kern="1200" baseline="30000" dirty="0">
                <a:solidFill>
                  <a:schemeClr val="tx1"/>
                </a:solidFill>
                <a:effectLst/>
                <a:latin typeface="+mn-lt"/>
                <a:ea typeface="+mn-ea"/>
                <a:cs typeface="+mn-cs"/>
                <a:hlinkClick r:id="rId9" tooltip="Derosa, G. &amp; Maffioli, P., . &amp; Sahebkar, A. Ellagic acid and its role in chronic diseases. Adv. Exp. Med. Biol. 928, 473–479 (2016)."/>
              </a:rPr>
              <a:t>17</a:t>
            </a:r>
            <a:r>
              <a:rPr lang="en-US" sz="1200" b="0" i="0" kern="1200" dirty="0">
                <a:solidFill>
                  <a:schemeClr val="tx1"/>
                </a:solidFill>
                <a:effectLst/>
                <a:latin typeface="+mn-lt"/>
                <a:ea typeface="+mn-ea"/>
                <a:cs typeface="+mn-cs"/>
              </a:rPr>
              <a:t>. It has been suggested that further downstream metabolites of EA known as ‘urolithins’ generated by gut microbiota render potential health benefits, in vivo</a:t>
            </a:r>
            <a:endParaRPr lang="en-US" dirty="0"/>
          </a:p>
        </p:txBody>
      </p:sp>
      <p:sp>
        <p:nvSpPr>
          <p:cNvPr id="4" name="Slide Number Placeholder 3"/>
          <p:cNvSpPr>
            <a:spLocks noGrp="1"/>
          </p:cNvSpPr>
          <p:nvPr>
            <p:ph type="sldNum" sz="quarter" idx="5"/>
          </p:nvPr>
        </p:nvSpPr>
        <p:spPr/>
        <p:txBody>
          <a:bodyPr/>
          <a:lstStyle/>
          <a:p>
            <a:fld id="{F8B10C6E-70B1-44FD-A1AE-E9F0176AC0FF}" type="slidenum">
              <a:rPr lang="en-US" smtClean="0"/>
              <a:t>48</a:t>
            </a:fld>
            <a:endParaRPr lang="en-US"/>
          </a:p>
        </p:txBody>
      </p:sp>
    </p:spTree>
    <p:extLst>
      <p:ext uri="{BB962C8B-B14F-4D97-AF65-F5344CB8AC3E}">
        <p14:creationId xmlns:p14="http://schemas.microsoft.com/office/powerpoint/2010/main" val="16295126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recommendation of a carbohydrate-rich diet after bariatric surgery in order to </a:t>
            </a:r>
            <a:r>
              <a:rPr lang="en-US" sz="1200" b="1" i="0" kern="1200" dirty="0">
                <a:solidFill>
                  <a:schemeClr val="tx1"/>
                </a:solidFill>
                <a:effectLst/>
                <a:latin typeface="+mn-lt"/>
                <a:ea typeface="+mn-ea"/>
                <a:cs typeface="+mn-cs"/>
              </a:rPr>
              <a:t>augment the saccharolytic- and reduce the proteolytic- fermentation seems to be reasonable clinical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3,5-dihydroxybenzoic acid identifies </a:t>
            </a:r>
            <a:r>
              <a:rPr lang="en-US" sz="1200" b="1" dirty="0" err="1"/>
              <a:t>wholgrains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Phenolic compounds more of a general marker of good saccharolytic intake</a:t>
            </a:r>
            <a:endParaRPr lang="en-US" b="1" dirty="0"/>
          </a:p>
          <a:p>
            <a:endParaRPr lang="en-US" dirty="0"/>
          </a:p>
        </p:txBody>
      </p:sp>
      <p:sp>
        <p:nvSpPr>
          <p:cNvPr id="4" name="Slide Number Placeholder 3"/>
          <p:cNvSpPr>
            <a:spLocks noGrp="1"/>
          </p:cNvSpPr>
          <p:nvPr>
            <p:ph type="sldNum" sz="quarter" idx="5"/>
          </p:nvPr>
        </p:nvSpPr>
        <p:spPr/>
        <p:txBody>
          <a:bodyPr/>
          <a:lstStyle/>
          <a:p>
            <a:fld id="{F8B10C6E-70B1-44FD-A1AE-E9F0176AC0FF}" type="slidenum">
              <a:rPr lang="en-US" smtClean="0"/>
              <a:t>50</a:t>
            </a:fld>
            <a:endParaRPr lang="en-US"/>
          </a:p>
        </p:txBody>
      </p:sp>
    </p:spTree>
    <p:extLst>
      <p:ext uri="{BB962C8B-B14F-4D97-AF65-F5344CB8AC3E}">
        <p14:creationId xmlns:p14="http://schemas.microsoft.com/office/powerpoint/2010/main" val="24318856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look at these first, but because no one usually JUST has kidney disease I would also look at other pathways</a:t>
            </a:r>
          </a:p>
        </p:txBody>
      </p:sp>
      <p:sp>
        <p:nvSpPr>
          <p:cNvPr id="4" name="Slide Number Placeholder 3"/>
          <p:cNvSpPr>
            <a:spLocks noGrp="1"/>
          </p:cNvSpPr>
          <p:nvPr>
            <p:ph type="sldNum" sz="quarter" idx="5"/>
          </p:nvPr>
        </p:nvSpPr>
        <p:spPr/>
        <p:txBody>
          <a:bodyPr/>
          <a:lstStyle/>
          <a:p>
            <a:fld id="{CD834DAD-DF98-44E2-A25C-0E8DEB5DEE33}" type="slidenum">
              <a:rPr lang="en-US" smtClean="0"/>
              <a:t>52</a:t>
            </a:fld>
            <a:endParaRPr lang="en-US"/>
          </a:p>
        </p:txBody>
      </p:sp>
    </p:spTree>
    <p:extLst>
      <p:ext uri="{BB962C8B-B14F-4D97-AF65-F5344CB8AC3E}">
        <p14:creationId xmlns:p14="http://schemas.microsoft.com/office/powerpoint/2010/main" val="42810511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Chronic kidney disease has very high prevalence and mortality. Yet, there is insufficient knowledge of underlying pathophysiology.</a:t>
            </a:r>
          </a:p>
          <a:p>
            <a:r>
              <a:rPr lang="en-US" sz="1200" b="0" i="0" u="none" strike="noStrike" kern="1200" baseline="0" dirty="0">
                <a:solidFill>
                  <a:schemeClr val="tx1"/>
                </a:solidFill>
                <a:latin typeface="+mn-lt"/>
                <a:ea typeface="+mn-ea"/>
                <a:cs typeface="+mn-cs"/>
              </a:rPr>
              <a:t>2.   Kidneys have a high mitochondria content and oxygen</a:t>
            </a:r>
          </a:p>
          <a:p>
            <a:r>
              <a:rPr lang="en-US" sz="1200" b="0" i="0" u="none" strike="noStrike" kern="1200" baseline="0" dirty="0">
                <a:solidFill>
                  <a:schemeClr val="tx1"/>
                </a:solidFill>
                <a:latin typeface="+mn-lt"/>
                <a:ea typeface="+mn-ea"/>
                <a:cs typeface="+mn-cs"/>
              </a:rPr>
              <a:t>consumption to produce ATP for multiple energy consuming</a:t>
            </a:r>
          </a:p>
          <a:p>
            <a:r>
              <a:rPr lang="en-US" sz="1200" b="0" i="0" u="none" strike="noStrike" kern="1200" baseline="0" dirty="0">
                <a:solidFill>
                  <a:schemeClr val="tx1"/>
                </a:solidFill>
                <a:latin typeface="+mn-lt"/>
                <a:ea typeface="+mn-ea"/>
                <a:cs typeface="+mn-cs"/>
              </a:rPr>
              <a:t>functions, including biosynthesis, active waste</a:t>
            </a:r>
          </a:p>
          <a:p>
            <a:r>
              <a:rPr lang="en-US" sz="1200" b="0" i="0" u="none" strike="noStrike" kern="1200" baseline="0" dirty="0">
                <a:solidFill>
                  <a:schemeClr val="tx1"/>
                </a:solidFill>
                <a:latin typeface="+mn-lt"/>
                <a:ea typeface="+mn-ea"/>
                <a:cs typeface="+mn-cs"/>
              </a:rPr>
              <a:t>removal, filtrate reabsorption, and regulation of electrolyte</a:t>
            </a:r>
          </a:p>
          <a:p>
            <a:r>
              <a:rPr lang="en-US" sz="1200" b="0" i="0" u="none" strike="noStrike" kern="1200" baseline="0" dirty="0">
                <a:solidFill>
                  <a:schemeClr val="tx1"/>
                </a:solidFill>
                <a:latin typeface="+mn-lt"/>
                <a:ea typeface="+mn-ea"/>
                <a:cs typeface="+mn-cs"/>
              </a:rPr>
              <a:t>and acid-base balance. So a disruption of</a:t>
            </a:r>
          </a:p>
          <a:p>
            <a:r>
              <a:rPr lang="en-US" sz="1200" b="0" i="0" u="none" strike="noStrike" kern="1200" baseline="0" dirty="0">
                <a:solidFill>
                  <a:schemeClr val="tx1"/>
                </a:solidFill>
                <a:latin typeface="+mn-lt"/>
                <a:ea typeface="+mn-ea"/>
                <a:cs typeface="+mn-cs"/>
              </a:rPr>
              <a:t>mitochondrial homeostasis may reduce energy production</a:t>
            </a:r>
          </a:p>
          <a:p>
            <a:r>
              <a:rPr lang="en-US" sz="1200" b="0" i="0" u="none" strike="noStrike" kern="1200" baseline="0" dirty="0">
                <a:solidFill>
                  <a:schemeClr val="tx1"/>
                </a:solidFill>
                <a:latin typeface="+mn-lt"/>
                <a:ea typeface="+mn-ea"/>
                <a:cs typeface="+mn-cs"/>
              </a:rPr>
              <a:t>and lead to loss of renal function.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3.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Reduction of the citric acid cycle metabolites in urine has been replicated in other independent cohorts.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Expression of genes regulating aconitate, isocitrate, 2-oxoglutarate and succinate were significantly reduced in kidney biopsies. </a:t>
            </a:r>
            <a:r>
              <a:rPr lang="en-US" altLang="en-US" sz="1200" dirty="0"/>
              <a:t>Known risk factor for the development of kidney stones, kidney disease, chronic kidney disease. </a:t>
            </a:r>
          </a:p>
          <a:p>
            <a:endParaRPr lang="en-US" sz="1200" b="0" i="0" u="none" strike="noStrike" kern="1200" baseline="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fumarate accumulation may activate expression of TGF-b, the master regulator of</a:t>
            </a:r>
          </a:p>
          <a:p>
            <a:r>
              <a:rPr lang="en-US" sz="1200" b="0" i="0" u="none" strike="noStrike" kern="1200" baseline="0" dirty="0">
                <a:solidFill>
                  <a:schemeClr val="tx1"/>
                </a:solidFill>
                <a:latin typeface="+mn-lt"/>
                <a:ea typeface="+mn-ea"/>
                <a:cs typeface="+mn-cs"/>
              </a:rPr>
              <a:t>kidney fibrosis. A recent study in an animal model suggests that</a:t>
            </a:r>
          </a:p>
          <a:p>
            <a:r>
              <a:rPr lang="en-US" sz="1200" b="0" i="0" u="none" strike="noStrike" kern="1200" baseline="0" dirty="0">
                <a:solidFill>
                  <a:schemeClr val="tx1"/>
                </a:solidFill>
                <a:latin typeface="+mn-lt"/>
                <a:ea typeface="+mn-ea"/>
                <a:cs typeface="+mn-cs"/>
              </a:rPr>
              <a:t>fumarate may be a mediator linking kidney intracellular</a:t>
            </a:r>
          </a:p>
          <a:p>
            <a:r>
              <a:rPr lang="en-US" sz="1200" b="0" i="0" u="none" strike="noStrike" kern="1200" baseline="0" dirty="0">
                <a:solidFill>
                  <a:schemeClr val="tx1"/>
                </a:solidFill>
                <a:latin typeface="+mn-lt"/>
                <a:ea typeface="+mn-ea"/>
                <a:cs typeface="+mn-cs"/>
              </a:rPr>
              <a:t>oxidative stress and DKD pathogenesis</a:t>
            </a: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53</a:t>
            </a:fld>
            <a:endParaRPr lang="en-US"/>
          </a:p>
        </p:txBody>
      </p:sp>
    </p:spTree>
    <p:extLst>
      <p:ext uri="{BB962C8B-B14F-4D97-AF65-F5344CB8AC3E}">
        <p14:creationId xmlns:p14="http://schemas.microsoft.com/office/powerpoint/2010/main" val="2877808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more detailed review of metabolomics on obesity.</a:t>
            </a:r>
          </a:p>
          <a:p>
            <a:r>
              <a:rPr lang="en-US" dirty="0"/>
              <a:t>Amino acids are significantly higher, except glycine, and microbial metabolism significantly lower. </a:t>
            </a:r>
          </a:p>
        </p:txBody>
      </p:sp>
      <p:sp>
        <p:nvSpPr>
          <p:cNvPr id="4" name="Slide Number Placeholder 3"/>
          <p:cNvSpPr>
            <a:spLocks noGrp="1"/>
          </p:cNvSpPr>
          <p:nvPr>
            <p:ph type="sldNum" sz="quarter" idx="5"/>
          </p:nvPr>
        </p:nvSpPr>
        <p:spPr/>
        <p:txBody>
          <a:bodyPr/>
          <a:lstStyle/>
          <a:p>
            <a:fld id="{CD834DAD-DF98-44E2-A25C-0E8DEB5DEE33}" type="slidenum">
              <a:rPr lang="en-US" smtClean="0"/>
              <a:t>5</a:t>
            </a:fld>
            <a:endParaRPr lang="en-US"/>
          </a:p>
        </p:txBody>
      </p:sp>
    </p:spTree>
    <p:extLst>
      <p:ext uri="{BB962C8B-B14F-4D97-AF65-F5344CB8AC3E}">
        <p14:creationId xmlns:p14="http://schemas.microsoft.com/office/powerpoint/2010/main" val="7988657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u="none" strike="noStrike" kern="1200" baseline="0" dirty="0">
                <a:solidFill>
                  <a:schemeClr val="tx1"/>
                </a:solidFill>
                <a:latin typeface="+mn-lt"/>
                <a:ea typeface="+mn-ea"/>
                <a:cs typeface="+mn-cs"/>
              </a:rPr>
              <a:t>Read slide</a:t>
            </a:r>
          </a:p>
          <a:p>
            <a:pPr marL="228600" indent="-228600">
              <a:buAutoNum type="arabicPeriod"/>
            </a:pPr>
            <a:r>
              <a:rPr lang="en-US" sz="1200" b="0" i="0" u="none" strike="noStrike" kern="1200" baseline="0" dirty="0">
                <a:solidFill>
                  <a:schemeClr val="tx1"/>
                </a:solidFill>
                <a:latin typeface="+mn-lt"/>
                <a:ea typeface="+mn-ea"/>
                <a:cs typeface="+mn-cs"/>
              </a:rPr>
              <a:t>Both fumarate and malate predicted progressive CKD</a:t>
            </a:r>
          </a:p>
          <a:p>
            <a:r>
              <a:rPr lang="en-US" sz="1200" b="0" i="0" u="none" strike="noStrike" kern="1200" baseline="0" dirty="0">
                <a:solidFill>
                  <a:schemeClr val="tx1"/>
                </a:solidFill>
                <a:latin typeface="+mn-lt"/>
                <a:ea typeface="+mn-ea"/>
                <a:cs typeface="+mn-cs"/>
              </a:rPr>
              <a:t>independent of traditional cardio-renal risk factors, including eGFR and albuminuria. A higher baseline fumarate</a:t>
            </a:r>
          </a:p>
          <a:p>
            <a:r>
              <a:rPr lang="en-US" sz="1200" b="0" i="0" u="none" strike="noStrike" kern="1200" baseline="0" dirty="0">
                <a:solidFill>
                  <a:schemeClr val="tx1"/>
                </a:solidFill>
                <a:latin typeface="+mn-lt"/>
                <a:ea typeface="+mn-ea"/>
                <a:cs typeface="+mn-cs"/>
              </a:rPr>
              <a:t>independently predicted progressive CKD in male but not female participants.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54</a:t>
            </a:fld>
            <a:endParaRPr lang="en-US"/>
          </a:p>
        </p:txBody>
      </p:sp>
    </p:spTree>
    <p:extLst>
      <p:ext uri="{BB962C8B-B14F-4D97-AF65-F5344CB8AC3E}">
        <p14:creationId xmlns:p14="http://schemas.microsoft.com/office/powerpoint/2010/main" val="11991331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Metabolites were measured in urine samples collected within a median of 6.5 months before the research biopsy. Associations of the creatinine-adjusted urine metabolites with kidney structural variables were examined - At the end of the six-year clinical trial, 111 of the participants underwent percutaneous kidney biopsy to determine whether treatment was associated with preservation of kidney structure. </a:t>
            </a:r>
          </a:p>
        </p:txBody>
      </p:sp>
      <p:sp>
        <p:nvSpPr>
          <p:cNvPr id="4" name="Slide Number Placeholder 3"/>
          <p:cNvSpPr>
            <a:spLocks noGrp="1"/>
          </p:cNvSpPr>
          <p:nvPr>
            <p:ph type="sldNum" sz="quarter" idx="5"/>
          </p:nvPr>
        </p:nvSpPr>
        <p:spPr/>
        <p:txBody>
          <a:bodyPr/>
          <a:lstStyle/>
          <a:p>
            <a:fld id="{CD834DAD-DF98-44E2-A25C-0E8DEB5DEE33}" type="slidenum">
              <a:rPr lang="en-US" smtClean="0"/>
              <a:t>55</a:t>
            </a:fld>
            <a:endParaRPr lang="en-US"/>
          </a:p>
        </p:txBody>
      </p:sp>
    </p:spTree>
    <p:extLst>
      <p:ext uri="{BB962C8B-B14F-4D97-AF65-F5344CB8AC3E}">
        <p14:creationId xmlns:p14="http://schemas.microsoft.com/office/powerpoint/2010/main" val="22665567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that he has CKD but not diabetes</a:t>
            </a:r>
          </a:p>
          <a:p>
            <a:endParaRPr lang="en-US" dirty="0"/>
          </a:p>
          <a:p>
            <a:r>
              <a:rPr lang="en-US" dirty="0"/>
              <a:t>CA in DM is generally found high, but its generally reported lower in CKD – may want to look at diabetes risk</a:t>
            </a:r>
          </a:p>
          <a:p>
            <a:endParaRPr lang="en-US" dirty="0"/>
          </a:p>
          <a:p>
            <a:r>
              <a:rPr lang="en-US" dirty="0"/>
              <a:t>Another marker is I would add is L-FABP</a:t>
            </a:r>
          </a:p>
        </p:txBody>
      </p:sp>
      <p:sp>
        <p:nvSpPr>
          <p:cNvPr id="4" name="Slide Number Placeholder 3"/>
          <p:cNvSpPr>
            <a:spLocks noGrp="1"/>
          </p:cNvSpPr>
          <p:nvPr>
            <p:ph type="sldNum" sz="quarter" idx="5"/>
          </p:nvPr>
        </p:nvSpPr>
        <p:spPr/>
        <p:txBody>
          <a:bodyPr/>
          <a:lstStyle/>
          <a:p>
            <a:fld id="{CD834DAD-DF98-44E2-A25C-0E8DEB5DEE33}" type="slidenum">
              <a:rPr lang="en-US" smtClean="0"/>
              <a:t>56</a:t>
            </a:fld>
            <a:endParaRPr lang="en-US"/>
          </a:p>
        </p:txBody>
      </p:sp>
    </p:spTree>
    <p:extLst>
      <p:ext uri="{BB962C8B-B14F-4D97-AF65-F5344CB8AC3E}">
        <p14:creationId xmlns:p14="http://schemas.microsoft.com/office/powerpoint/2010/main" val="39033895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First bullet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FABP, reflects the degree of tubulointerstitial disorder in kidneys, and is a new biomarker for prognostic estimation, monitoring, and early treatment of chronic kidney disease (CKD). L-FABP doesn’t reflect the consequences of failure of renal dysfunction, but is leaked into urine due to ischemia and oxidative stress.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(diagram) Albumin brings in the Free Fatty acids, L-FABP binds with them and takes it to the </a:t>
            </a:r>
            <a:r>
              <a:rPr lang="en-US" dirty="0" err="1"/>
              <a:t>micochondria</a:t>
            </a:r>
            <a:r>
              <a:rPr lang="en-US" dirty="0"/>
              <a:t> or lysosome. Reactive oxygen, generated from </a:t>
            </a:r>
            <a:r>
              <a:rPr lang="en-US" dirty="0" err="1"/>
              <a:t>petibular</a:t>
            </a:r>
            <a:r>
              <a:rPr lang="en-US" dirty="0"/>
              <a:t> ischemia/</a:t>
            </a:r>
            <a:r>
              <a:rPr lang="en-US" dirty="0" err="1"/>
              <a:t>reperfussion</a:t>
            </a:r>
            <a:r>
              <a:rPr lang="en-US" dirty="0"/>
              <a:t> injury change free fatty acids to peroxides (lipo-peroxides) – which are very toxic to cells. L-FABP binds them and takes them out in the urine.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Read – FABP has also </a:t>
            </a:r>
            <a:r>
              <a:rPr lang="en-US" dirty="0">
                <a:solidFill>
                  <a:schemeClr val="accent5">
                    <a:lumMod val="75000"/>
                  </a:schemeClr>
                </a:solidFill>
              </a:rPr>
              <a:t>has been used for diagnosis of liver damage in hepatitis and cirrhosis.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Researchers found a decline in exercise capacity was associated with a reduction in peritubular capillary blood flow, maybe giving insight into the underlying mechanism linking the decline in exercise capacity to the development of renal dysfunction.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3"/>
              </a:rPr>
              <a:t>https://www.sekisuimedical.jp/</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57</a:t>
            </a:fld>
            <a:endParaRPr lang="en-US"/>
          </a:p>
        </p:txBody>
      </p:sp>
    </p:spTree>
    <p:extLst>
      <p:ext uri="{BB962C8B-B14F-4D97-AF65-F5344CB8AC3E}">
        <p14:creationId xmlns:p14="http://schemas.microsoft.com/office/powerpoint/2010/main" val="30244121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74 CKD patients against healthy controls for 18 months</a:t>
            </a:r>
          </a:p>
        </p:txBody>
      </p:sp>
      <p:sp>
        <p:nvSpPr>
          <p:cNvPr id="4" name="Slide Number Placeholder 3"/>
          <p:cNvSpPr>
            <a:spLocks noGrp="1"/>
          </p:cNvSpPr>
          <p:nvPr>
            <p:ph type="sldNum" sz="quarter" idx="5"/>
          </p:nvPr>
        </p:nvSpPr>
        <p:spPr/>
        <p:txBody>
          <a:bodyPr/>
          <a:lstStyle/>
          <a:p>
            <a:fld id="{CD834DAD-DF98-44E2-A25C-0E8DEB5DEE33}" type="slidenum">
              <a:rPr lang="en-US" smtClean="0"/>
              <a:t>58</a:t>
            </a:fld>
            <a:endParaRPr lang="en-US"/>
          </a:p>
        </p:txBody>
      </p:sp>
    </p:spTree>
    <p:extLst>
      <p:ext uri="{BB962C8B-B14F-4D97-AF65-F5344CB8AC3E}">
        <p14:creationId xmlns:p14="http://schemas.microsoft.com/office/powerpoint/2010/main" val="6302773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are an increasing number of studies suggesting that the Gut microbiota plays a pathophysiological role in the development of kidney diseases, and we shouldn’t overlook the “gut-kidney axis”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gastrointestinal mucosal immune responses and altered gut microbiota may also be associated with the pathogenesis of IgA nephropathy. </a:t>
            </a:r>
          </a:p>
          <a:p>
            <a:endParaRPr lang="en-US" sz="1200" dirty="0"/>
          </a:p>
          <a:p>
            <a:r>
              <a:rPr lang="en-US" sz="1200" dirty="0"/>
              <a:t>Thus, improving gut microbiota is expected to be a potential therapeutic approach in patients with IgA nephropathy. </a:t>
            </a:r>
          </a:p>
          <a:p>
            <a:endParaRPr lang="en-US" sz="1200" dirty="0"/>
          </a:p>
          <a:p>
            <a:pPr marL="285750" indent="-285750">
              <a:buFont typeface="Arial" panose="020B0604020202020204" pitchFamily="34" charset="0"/>
              <a:buChar char="•"/>
            </a:pPr>
            <a:r>
              <a:rPr lang="en-US" dirty="0"/>
              <a:t>~10% of the molecular features of urine have been found to be associated with colonic transit time </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59</a:t>
            </a:fld>
            <a:endParaRPr lang="en-US"/>
          </a:p>
        </p:txBody>
      </p:sp>
    </p:spTree>
    <p:extLst>
      <p:ext uri="{BB962C8B-B14F-4D97-AF65-F5344CB8AC3E}">
        <p14:creationId xmlns:p14="http://schemas.microsoft.com/office/powerpoint/2010/main" val="1642145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60</a:t>
            </a:fld>
            <a:endParaRPr lang="en-US" dirty="0"/>
          </a:p>
        </p:txBody>
      </p:sp>
    </p:spTree>
    <p:extLst>
      <p:ext uri="{BB962C8B-B14F-4D97-AF65-F5344CB8AC3E}">
        <p14:creationId xmlns:p14="http://schemas.microsoft.com/office/powerpoint/2010/main" val="6593479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pattern you may see depends on several factors</a:t>
            </a:r>
          </a:p>
        </p:txBody>
      </p:sp>
      <p:sp>
        <p:nvSpPr>
          <p:cNvPr id="4" name="Slide Number Placeholder 3"/>
          <p:cNvSpPr>
            <a:spLocks noGrp="1"/>
          </p:cNvSpPr>
          <p:nvPr>
            <p:ph type="sldNum" sz="quarter" idx="5"/>
          </p:nvPr>
        </p:nvSpPr>
        <p:spPr/>
        <p:txBody>
          <a:bodyPr/>
          <a:lstStyle/>
          <a:p>
            <a:fld id="{CD834DAD-DF98-44E2-A25C-0E8DEB5DEE33}" type="slidenum">
              <a:rPr lang="en-US" smtClean="0"/>
              <a:t>61</a:t>
            </a:fld>
            <a:endParaRPr lang="en-US"/>
          </a:p>
        </p:txBody>
      </p:sp>
    </p:spTree>
    <p:extLst>
      <p:ext uri="{BB962C8B-B14F-4D97-AF65-F5344CB8AC3E}">
        <p14:creationId xmlns:p14="http://schemas.microsoft.com/office/powerpoint/2010/main" val="8180969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2000" b="1" i="0" u="none" strike="noStrike" cap="none" normalizeH="0" baseline="0" dirty="0">
                <a:ln>
                  <a:noFill/>
                </a:ln>
                <a:solidFill>
                  <a:schemeClr val="accent5">
                    <a:lumMod val="75000"/>
                  </a:schemeClr>
                </a:solidFill>
                <a:effectLst/>
                <a:latin typeface="+mn-lt"/>
                <a:ea typeface="Times New Roman" panose="02020603050405020304" pitchFamily="18" charset="0"/>
                <a:cs typeface="Calibri" panose="020F0502020204030204" pitchFamily="34" charset="0"/>
              </a:rPr>
              <a:t>While cofactors are important its also important to know the what the literature says about individual markers.</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2000" b="1" i="0" u="none" strike="noStrike" cap="none" normalizeH="0" baseline="0" dirty="0">
                <a:ln>
                  <a:noFill/>
                </a:ln>
                <a:solidFill>
                  <a:schemeClr val="accent5">
                    <a:lumMod val="75000"/>
                  </a:schemeClr>
                </a:solidFill>
                <a:effectLst/>
                <a:latin typeface="+mn-lt"/>
                <a:ea typeface="Times New Roman" panose="02020603050405020304" pitchFamily="18" charset="0"/>
                <a:cs typeface="Calibri" panose="020F0502020204030204" pitchFamily="34" charset="0"/>
              </a:rPr>
              <a:t>Citrate doesn’t need an enzyme cofactor but it is associated with a lot of conditions.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2000" b="1" i="0" u="none" strike="noStrike" cap="none" normalizeH="0" baseline="0" dirty="0">
                <a:ln>
                  <a:noFill/>
                </a:ln>
                <a:solidFill>
                  <a:schemeClr val="accent5">
                    <a:lumMod val="75000"/>
                  </a:schemeClr>
                </a:solidFill>
                <a:effectLst/>
                <a:latin typeface="+mn-lt"/>
                <a:ea typeface="Times New Roman" panose="02020603050405020304" pitchFamily="18" charset="0"/>
                <a:cs typeface="Calibri" panose="020F0502020204030204" pitchFamily="34" charset="0"/>
              </a:rPr>
              <a:t>Higher Citric Acid Levels</a:t>
            </a:r>
            <a:endParaRPr kumimoji="0" lang="en-US" altLang="en-US" sz="2000" b="0" i="0" u="none" strike="noStrike" cap="none" normalizeH="0" baseline="0" dirty="0">
              <a:ln>
                <a:noFill/>
              </a:ln>
              <a:solidFill>
                <a:schemeClr val="accent5">
                  <a:lumMod val="75000"/>
                </a:schemeClr>
              </a:solidFill>
              <a:effectLst/>
              <a:latin typeface="+mn-lt"/>
              <a:ea typeface="Times New Roman" panose="02020603050405020304" pitchFamily="18" charset="0"/>
            </a:endParaRPr>
          </a:p>
          <a:p>
            <a:pPr>
              <a:lnSpc>
                <a:spcPct val="100000"/>
              </a:lnSpc>
            </a:pPr>
            <a:r>
              <a:rPr kumimoji="0" lang="en-US" altLang="en-US" sz="1800" b="0" i="0" u="none" strike="noStrike" cap="none" normalizeH="0" baseline="0" dirty="0">
                <a:ln>
                  <a:noFill/>
                </a:ln>
                <a:solidFill>
                  <a:schemeClr val="accent5">
                    <a:lumMod val="75000"/>
                  </a:schemeClr>
                </a:solidFill>
                <a:effectLst/>
                <a:latin typeface="+mn-lt"/>
                <a:ea typeface="Calibri" panose="020F0502020204030204" pitchFamily="34" charset="0"/>
                <a:cs typeface="Calibri" panose="020F0502020204030204" pitchFamily="34" charset="0"/>
              </a:rPr>
              <a:t>Associated with Type 2 Diabetes.</a:t>
            </a:r>
            <a:r>
              <a:rPr kumimoji="0" lang="en-US" altLang="en-US" sz="1800" b="0" i="0" u="none" strike="noStrike" cap="none" normalizeH="0" baseline="30000" dirty="0">
                <a:ln>
                  <a:noFill/>
                </a:ln>
                <a:solidFill>
                  <a:schemeClr val="accent5">
                    <a:lumMod val="75000"/>
                  </a:schemeClr>
                </a:solidFill>
                <a:effectLst/>
                <a:latin typeface="+mn-lt"/>
                <a:ea typeface="Calibri" panose="020F0502020204030204" pitchFamily="34" charset="0"/>
                <a:cs typeface="Calibri" panose="020F0502020204030204" pitchFamily="34" charset="0"/>
              </a:rPr>
              <a:t> </a:t>
            </a:r>
            <a:endParaRPr lang="en-US" altLang="en-US" sz="1800" baseline="30000" dirty="0">
              <a:solidFill>
                <a:schemeClr val="accent5">
                  <a:lumMod val="75000"/>
                </a:schemeClr>
              </a:solidFill>
              <a:latin typeface="+mn-lt"/>
              <a:ea typeface="Calibri" panose="020F0502020204030204" pitchFamily="34" charset="0"/>
              <a:cs typeface="Calibri" panose="020F0502020204030204" pitchFamily="34" charset="0"/>
            </a:endParaRPr>
          </a:p>
          <a:p>
            <a:pPr>
              <a:lnSpc>
                <a:spcPct val="100000"/>
              </a:lnSpc>
            </a:pPr>
            <a:r>
              <a:rPr kumimoji="0" lang="en-US" altLang="en-US" sz="1800" b="0" i="0" u="none" strike="noStrike" cap="none" normalizeH="0" baseline="0" dirty="0">
                <a:ln>
                  <a:noFill/>
                </a:ln>
                <a:solidFill>
                  <a:schemeClr val="accent5">
                    <a:lumMod val="75000"/>
                  </a:schemeClr>
                </a:solidFill>
                <a:effectLst/>
                <a:latin typeface="+mn-lt"/>
                <a:ea typeface="Calibri" panose="020F0502020204030204" pitchFamily="34" charset="0"/>
                <a:cs typeface="Calibri" panose="020F0502020204030204" pitchFamily="34" charset="0"/>
              </a:rPr>
              <a:t>Increased citric acid may indicated low arginine availability (animal studies).</a:t>
            </a:r>
          </a:p>
          <a:p>
            <a:pPr>
              <a:lnSpc>
                <a:spcPct val="100000"/>
              </a:lnSpc>
            </a:pPr>
            <a:r>
              <a:rPr lang="en-US" altLang="en-US" sz="1800" dirty="0">
                <a:solidFill>
                  <a:schemeClr val="accent5">
                    <a:lumMod val="75000"/>
                  </a:schemeClr>
                </a:solidFill>
                <a:latin typeface="+mn-lt"/>
                <a:ea typeface="Calibri" panose="020F0502020204030204" pitchFamily="34" charset="0"/>
                <a:cs typeface="Calibri" panose="020F0502020204030204" pitchFamily="34" charset="0"/>
              </a:rPr>
              <a:t>Alkaline mineral or coconut water, supplements, may increase urinary citric acid.</a:t>
            </a:r>
            <a:endParaRPr lang="en-US" altLang="en-US" sz="1800" baseline="30000" dirty="0">
              <a:solidFill>
                <a:schemeClr val="accent5">
                  <a:lumMod val="75000"/>
                </a:schemeClr>
              </a:solidFill>
              <a:latin typeface="+mn-l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600" b="1" i="0" u="none" strike="noStrike" cap="none" normalizeH="0" baseline="0" dirty="0">
              <a:ln>
                <a:noFill/>
              </a:ln>
              <a:solidFill>
                <a:schemeClr val="accent5">
                  <a:lumMod val="75000"/>
                </a:schemeClr>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2000" b="1" i="0" u="none" strike="noStrike" cap="none" normalizeH="0" baseline="0" dirty="0">
                <a:ln>
                  <a:noFill/>
                </a:ln>
                <a:solidFill>
                  <a:schemeClr val="accent5">
                    <a:lumMod val="75000"/>
                  </a:schemeClr>
                </a:solidFill>
                <a:effectLst/>
                <a:latin typeface="+mn-lt"/>
                <a:ea typeface="Times New Roman" panose="02020603050405020304" pitchFamily="18" charset="0"/>
                <a:cs typeface="Calibri" panose="020F0502020204030204" pitchFamily="34" charset="0"/>
              </a:rPr>
              <a:t>Low Citric Acid Levels</a:t>
            </a:r>
            <a:r>
              <a:rPr lang="en-US" sz="1800" dirty="0">
                <a:solidFill>
                  <a:schemeClr val="accent5">
                    <a:lumMod val="75000"/>
                  </a:schemeClr>
                </a:solidFill>
                <a:latin typeface="+mn-lt"/>
              </a:rPr>
              <a:t>                                                       </a:t>
            </a:r>
          </a:p>
          <a:p>
            <a:pPr>
              <a:buClrTx/>
            </a:pPr>
            <a:r>
              <a:rPr kumimoji="0" lang="en-US" altLang="en-US" sz="1800" b="0" i="0" u="none" strike="noStrike" cap="none" normalizeH="0" baseline="0" dirty="0">
                <a:ln>
                  <a:noFill/>
                </a:ln>
                <a:solidFill>
                  <a:schemeClr val="accent5">
                    <a:lumMod val="75000"/>
                  </a:schemeClr>
                </a:solidFill>
                <a:effectLst/>
                <a:latin typeface="+mn-lt"/>
                <a:ea typeface="Times New Roman" panose="02020603050405020304" pitchFamily="18" charset="0"/>
                <a:cs typeface="Calibri" panose="020F0502020204030204" pitchFamily="34" charset="0"/>
              </a:rPr>
              <a:t>Low bone mineral density was associated with hypocitraturia.</a:t>
            </a:r>
            <a:endParaRPr lang="en-US" altLang="en-US" sz="1800" baseline="30000" dirty="0">
              <a:solidFill>
                <a:schemeClr val="accent5">
                  <a:lumMod val="75000"/>
                </a:schemeClr>
              </a:solidFill>
              <a:latin typeface="+mn-lt"/>
              <a:ea typeface="Times New Roman" panose="02020603050405020304" pitchFamily="18" charset="0"/>
              <a:cs typeface="Calibri" panose="020F0502020204030204" pitchFamily="34" charset="0"/>
            </a:endParaRPr>
          </a:p>
          <a:p>
            <a:pPr>
              <a:lnSpc>
                <a:spcPct val="100000"/>
              </a:lnSpc>
            </a:pPr>
            <a:r>
              <a:rPr lang="en-US" altLang="en-US" sz="1800" dirty="0">
                <a:solidFill>
                  <a:schemeClr val="accent5">
                    <a:lumMod val="75000"/>
                  </a:schemeClr>
                </a:solidFill>
                <a:latin typeface="+mn-lt"/>
                <a:ea typeface="Times New Roman" panose="02020603050405020304" pitchFamily="18" charset="0"/>
                <a:cs typeface="Calibri" panose="020F0502020204030204" pitchFamily="34" charset="0"/>
              </a:rPr>
              <a:t>Lower citrate seen in i</a:t>
            </a:r>
            <a:r>
              <a:rPr kumimoji="0" lang="en-US" altLang="en-US" sz="1800" b="0" i="0" u="none" strike="noStrike" cap="none" normalizeH="0" baseline="0" dirty="0">
                <a:ln>
                  <a:noFill/>
                </a:ln>
                <a:solidFill>
                  <a:schemeClr val="accent5">
                    <a:lumMod val="75000"/>
                  </a:schemeClr>
                </a:solidFill>
                <a:effectLst/>
                <a:latin typeface="+mn-lt"/>
                <a:ea typeface="Times New Roman" panose="02020603050405020304" pitchFamily="18" charset="0"/>
                <a:cs typeface="Calibri" panose="020F0502020204030204" pitchFamily="34" charset="0"/>
              </a:rPr>
              <a:t>mmune-mediated inflammatory diseases, arthritis, psoriasis, psoriatic arthritis, lupus, </a:t>
            </a:r>
            <a:r>
              <a:rPr lang="en-US" altLang="en-US" sz="1800" dirty="0">
                <a:solidFill>
                  <a:schemeClr val="accent5">
                    <a:lumMod val="75000"/>
                  </a:schemeClr>
                </a:solidFill>
                <a:latin typeface="+mn-lt"/>
                <a:ea typeface="Times New Roman" panose="02020603050405020304" pitchFamily="18" charset="0"/>
                <a:cs typeface="Calibri" panose="020F0502020204030204" pitchFamily="34" charset="0"/>
              </a:rPr>
              <a:t>C</a:t>
            </a:r>
            <a:r>
              <a:rPr kumimoji="0" lang="en-US" altLang="en-US" sz="1800" b="0" i="0" u="none" strike="noStrike" cap="none" normalizeH="0" baseline="0" dirty="0">
                <a:ln>
                  <a:noFill/>
                </a:ln>
                <a:solidFill>
                  <a:schemeClr val="accent5">
                    <a:lumMod val="75000"/>
                  </a:schemeClr>
                </a:solidFill>
                <a:effectLst/>
                <a:latin typeface="+mn-lt"/>
                <a:ea typeface="Times New Roman" panose="02020603050405020304" pitchFamily="18" charset="0"/>
                <a:cs typeface="Calibri" panose="020F0502020204030204" pitchFamily="34" charset="0"/>
              </a:rPr>
              <a:t>rohn’s disease, </a:t>
            </a:r>
            <a:r>
              <a:rPr lang="en-US" altLang="en-US" sz="1800" dirty="0">
                <a:solidFill>
                  <a:schemeClr val="accent5">
                    <a:lumMod val="75000"/>
                  </a:schemeClr>
                </a:solidFill>
                <a:latin typeface="+mn-lt"/>
                <a:ea typeface="Times New Roman" panose="02020603050405020304" pitchFamily="18" charset="0"/>
                <a:cs typeface="Calibri" panose="020F0502020204030204" pitchFamily="34" charset="0"/>
              </a:rPr>
              <a:t>u</a:t>
            </a:r>
            <a:r>
              <a:rPr kumimoji="0" lang="en-US" altLang="en-US" sz="1800" b="0" i="0" u="none" strike="noStrike" cap="none" normalizeH="0" baseline="0" dirty="0">
                <a:ln>
                  <a:noFill/>
                </a:ln>
                <a:solidFill>
                  <a:schemeClr val="accent5">
                    <a:lumMod val="75000"/>
                  </a:schemeClr>
                </a:solidFill>
                <a:effectLst/>
                <a:latin typeface="+mn-lt"/>
                <a:ea typeface="Times New Roman" panose="02020603050405020304" pitchFamily="18" charset="0"/>
                <a:cs typeface="Calibri" panose="020F0502020204030204" pitchFamily="34" charset="0"/>
              </a:rPr>
              <a:t>lcerative colitis, as well as metabolic acidosis, </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62</a:t>
            </a:fld>
            <a:endParaRPr lang="en-US"/>
          </a:p>
        </p:txBody>
      </p:sp>
    </p:spTree>
    <p:extLst>
      <p:ext uri="{BB962C8B-B14F-4D97-AF65-F5344CB8AC3E}">
        <p14:creationId xmlns:p14="http://schemas.microsoft.com/office/powerpoint/2010/main" val="11534209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looked at the associations between the changes in traditional biochemical markers and urinary metabolomic signatures at baseline-</a:t>
            </a:r>
            <a:r>
              <a:rPr lang="en-US" baseline="0" dirty="0"/>
              <a:t> Asking what baseline biochemical characteristics would identify those people who would most likely respond </a:t>
            </a:r>
            <a:r>
              <a:rPr lang="en-US" baseline="0" dirty="0" err="1"/>
              <a:t>positivitely</a:t>
            </a:r>
            <a:r>
              <a:rPr lang="en-US" baseline="0" dirty="0"/>
              <a:t> to the antioxidant supplementation.</a:t>
            </a:r>
          </a:p>
          <a:p>
            <a:endParaRPr lang="en-US" baseline="0" dirty="0"/>
          </a:p>
          <a:p>
            <a:r>
              <a:rPr lang="en-US" dirty="0"/>
              <a:t>Their findings suggest that a higher level of this two-metabolite set at baseline is useful for predicting responders to dietary interventions in subjects with oxidative stress and inflammation, contributing to the emergence of personalized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looks like you could be a good candidate for antioxidant treatment. Lets start with that.”</a:t>
            </a:r>
            <a:endParaRPr lang="en-US" dirty="0"/>
          </a:p>
          <a:p>
            <a:endParaRPr lang="en-US" baseline="0" dirty="0"/>
          </a:p>
          <a:p>
            <a:r>
              <a:rPr lang="en-US" baseline="0" dirty="0"/>
              <a:t> </a:t>
            </a: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63</a:t>
            </a:fld>
            <a:endParaRPr lang="en-US"/>
          </a:p>
        </p:txBody>
      </p:sp>
    </p:spTree>
    <p:extLst>
      <p:ext uri="{BB962C8B-B14F-4D97-AF65-F5344CB8AC3E}">
        <p14:creationId xmlns:p14="http://schemas.microsoft.com/office/powerpoint/2010/main" val="157310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became obvious that you’d need to understand markers within pathways.</a:t>
            </a:r>
          </a:p>
          <a:p>
            <a:r>
              <a:rPr lang="en-US" dirty="0"/>
              <a:t>This study is common where they looked at the difference in each marker in the pathway, comparing case and control. This review of ASD and controls they found cases had more flow down the bacterial degradation pathway.</a:t>
            </a:r>
          </a:p>
          <a:p>
            <a:endParaRPr lang="en-US" dirty="0"/>
          </a:p>
          <a:p>
            <a:r>
              <a:rPr lang="en-US" dirty="0"/>
              <a:t>Its important to understand the pathways to understand metabolomics</a:t>
            </a:r>
          </a:p>
        </p:txBody>
      </p:sp>
      <p:sp>
        <p:nvSpPr>
          <p:cNvPr id="4" name="Slide Number Placeholder 3"/>
          <p:cNvSpPr>
            <a:spLocks noGrp="1"/>
          </p:cNvSpPr>
          <p:nvPr>
            <p:ph type="sldNum" sz="quarter" idx="5"/>
          </p:nvPr>
        </p:nvSpPr>
        <p:spPr/>
        <p:txBody>
          <a:bodyPr/>
          <a:lstStyle/>
          <a:p>
            <a:fld id="{CD834DAD-DF98-44E2-A25C-0E8DEB5DEE33}" type="slidenum">
              <a:rPr lang="en-US" smtClean="0"/>
              <a:t>6</a:t>
            </a:fld>
            <a:endParaRPr lang="en-US"/>
          </a:p>
        </p:txBody>
      </p:sp>
    </p:spTree>
    <p:extLst>
      <p:ext uri="{BB962C8B-B14F-4D97-AF65-F5344CB8AC3E}">
        <p14:creationId xmlns:p14="http://schemas.microsoft.com/office/powerpoint/2010/main" val="26166152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findings suggest that a higher level of this two-metabolite set at baseline is useful for predicting responders to dietary interventions in subjects with oxidative stress and inflammation, contributing to the emergence of personalized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looks like you could be a good candidate for antioxidant treatment. Lets start with that.”</a:t>
            </a:r>
            <a:endParaRPr lang="en-US" dirty="0"/>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64</a:t>
            </a:fld>
            <a:endParaRPr lang="en-US"/>
          </a:p>
        </p:txBody>
      </p:sp>
    </p:spTree>
    <p:extLst>
      <p:ext uri="{BB962C8B-B14F-4D97-AF65-F5344CB8AC3E}">
        <p14:creationId xmlns:p14="http://schemas.microsoft.com/office/powerpoint/2010/main" val="3669179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starting identifying patterns and pathways then starts connecting systems</a:t>
            </a:r>
          </a:p>
          <a:p>
            <a:endParaRPr lang="en-US" dirty="0"/>
          </a:p>
          <a:p>
            <a:r>
              <a:rPr lang="en-US" dirty="0"/>
              <a:t>It starts with an analyte, and looks at its overall catabolism, like tryptophan and all its downstream metabolites.</a:t>
            </a:r>
          </a:p>
        </p:txBody>
      </p:sp>
      <p:sp>
        <p:nvSpPr>
          <p:cNvPr id="4" name="Slide Number Placeholder 3"/>
          <p:cNvSpPr>
            <a:spLocks noGrp="1"/>
          </p:cNvSpPr>
          <p:nvPr>
            <p:ph type="sldNum" sz="quarter" idx="5"/>
          </p:nvPr>
        </p:nvSpPr>
        <p:spPr/>
        <p:txBody>
          <a:bodyPr/>
          <a:lstStyle/>
          <a:p>
            <a:fld id="{CD834DAD-DF98-44E2-A25C-0E8DEB5DEE33}" type="slidenum">
              <a:rPr lang="en-US" smtClean="0"/>
              <a:t>7</a:t>
            </a:fld>
            <a:endParaRPr lang="en-US"/>
          </a:p>
        </p:txBody>
      </p:sp>
    </p:spTree>
    <p:extLst>
      <p:ext uri="{BB962C8B-B14F-4D97-AF65-F5344CB8AC3E}">
        <p14:creationId xmlns:p14="http://schemas.microsoft.com/office/powerpoint/2010/main" val="1036628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6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Trp</a:t>
            </a:r>
            <a:r>
              <a:rPr lang="en-US" sz="1200" b="0" i="0" kern="1200" dirty="0">
                <a:solidFill>
                  <a:schemeClr val="tx1"/>
                </a:solidFill>
                <a:effectLst/>
                <a:latin typeface="+mn-lt"/>
                <a:ea typeface="+mn-ea"/>
                <a:cs typeface="+mn-cs"/>
              </a:rPr>
              <a:t> degradation not only leads to depletion of the amino acid but also to the production of metabolites displaying various biological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Its important that when you’re looking at these pathways you have key markers, and look at them in the total of the pathway. Its not really accurate to simply look at one analyte and say you need a nutrient, you need to look at in the whole of the pathway to best evaluate it. Here is the tryptophan pathway. To start 2% -&gt; serotonin, and most goes down the kynurenine pathway, which ends in NAD+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Several of the enzymes require B6 but some are more sensitive than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8</a:t>
            </a:fld>
            <a:endParaRPr lang="en-US"/>
          </a:p>
        </p:txBody>
      </p:sp>
    </p:spTree>
    <p:extLst>
      <p:ext uri="{BB962C8B-B14F-4D97-AF65-F5344CB8AC3E}">
        <p14:creationId xmlns:p14="http://schemas.microsoft.com/office/powerpoint/2010/main" val="38502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typical case</a:t>
            </a:r>
          </a:p>
          <a:p>
            <a:endParaRPr lang="en-US" dirty="0"/>
          </a:p>
          <a:p>
            <a:r>
              <a:rPr lang="en-US" dirty="0"/>
              <a:t>Which pathways are getting most stressed</a:t>
            </a:r>
          </a:p>
          <a:p>
            <a:endParaRPr lang="en-US" dirty="0"/>
          </a:p>
          <a:p>
            <a:r>
              <a:rPr lang="en-US" dirty="0"/>
              <a:t> </a:t>
            </a:r>
          </a:p>
        </p:txBody>
      </p:sp>
      <p:sp>
        <p:nvSpPr>
          <p:cNvPr id="4" name="Slide Number Placeholder 3"/>
          <p:cNvSpPr>
            <a:spLocks noGrp="1"/>
          </p:cNvSpPr>
          <p:nvPr>
            <p:ph type="sldNum" sz="quarter" idx="5"/>
          </p:nvPr>
        </p:nvSpPr>
        <p:spPr/>
        <p:txBody>
          <a:bodyPr/>
          <a:lstStyle/>
          <a:p>
            <a:fld id="{CD834DAD-DF98-44E2-A25C-0E8DEB5DEE33}" type="slidenum">
              <a:rPr lang="en-US" smtClean="0"/>
              <a:t>9</a:t>
            </a:fld>
            <a:endParaRPr lang="en-US"/>
          </a:p>
        </p:txBody>
      </p:sp>
    </p:spTree>
    <p:extLst>
      <p:ext uri="{BB962C8B-B14F-4D97-AF65-F5344CB8AC3E}">
        <p14:creationId xmlns:p14="http://schemas.microsoft.com/office/powerpoint/2010/main" val="2969785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Cover Slide">
    <p:spTree>
      <p:nvGrpSpPr>
        <p:cNvPr id="1" name=""/>
        <p:cNvGrpSpPr/>
        <p:nvPr/>
      </p:nvGrpSpPr>
      <p:grpSpPr>
        <a:xfrm>
          <a:off x="0" y="0"/>
          <a:ext cx="0" cy="0"/>
          <a:chOff x="0" y="0"/>
          <a:chExt cx="0" cy="0"/>
        </a:xfrm>
      </p:grpSpPr>
      <p:pic>
        <p:nvPicPr>
          <p:cNvPr id="5" name="Picture 4" descr="A person sitting in a room&#10;&#10;Description generated with high confidence">
            <a:extLst>
              <a:ext uri="{FF2B5EF4-FFF2-40B4-BE49-F238E27FC236}">
                <a16:creationId xmlns:a16="http://schemas.microsoft.com/office/drawing/2014/main" id="{F5C78441-4FB9-44E3-851E-CB74D3C2DD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209" b="6886"/>
          <a:stretch/>
        </p:blipFill>
        <p:spPr>
          <a:xfrm>
            <a:off x="0" y="0"/>
            <a:ext cx="12191998" cy="6729609"/>
          </a:xfrm>
          <a:prstGeom prst="rect">
            <a:avLst/>
          </a:prstGeom>
        </p:spPr>
      </p:pic>
      <p:sp>
        <p:nvSpPr>
          <p:cNvPr id="18" name="Rectangle 17">
            <a:extLst>
              <a:ext uri="{FF2B5EF4-FFF2-40B4-BE49-F238E27FC236}">
                <a16:creationId xmlns:a16="http://schemas.microsoft.com/office/drawing/2014/main" id="{CEF77D74-2CC0-44F5-A2D7-C988252FCBFD}"/>
              </a:ext>
            </a:extLst>
          </p:cNvPr>
          <p:cNvSpPr/>
          <p:nvPr userDrawn="1"/>
        </p:nvSpPr>
        <p:spPr>
          <a:xfrm>
            <a:off x="0" y="-2738"/>
            <a:ext cx="12191999" cy="6732347"/>
          </a:xfrm>
          <a:prstGeom prst="rect">
            <a:avLst/>
          </a:prstGeom>
          <a:gradFill>
            <a:gsLst>
              <a:gs pos="55000">
                <a:schemeClr val="accent4">
                  <a:alpha val="0"/>
                </a:schemeClr>
              </a:gs>
              <a:gs pos="14000">
                <a:schemeClr val="accent2">
                  <a:alpha val="8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7C0A7620-575E-4F43-828A-950FE53FC80B}"/>
              </a:ext>
            </a:extLst>
          </p:cNvPr>
          <p:cNvSpPr/>
          <p:nvPr userDrawn="1"/>
        </p:nvSpPr>
        <p:spPr>
          <a:xfrm>
            <a:off x="7644188" y="-2739"/>
            <a:ext cx="4547810" cy="5875868"/>
          </a:xfrm>
          <a:custGeom>
            <a:avLst/>
            <a:gdLst>
              <a:gd name="connsiteX0" fmla="*/ 0 w 3787615"/>
              <a:gd name="connsiteY0" fmla="*/ 0 h 5108871"/>
              <a:gd name="connsiteX1" fmla="*/ 3787615 w 3787615"/>
              <a:gd name="connsiteY1" fmla="*/ 0 h 5108871"/>
              <a:gd name="connsiteX2" fmla="*/ 3787615 w 3787615"/>
              <a:gd name="connsiteY2" fmla="*/ 5108871 h 5108871"/>
            </a:gdLst>
            <a:ahLst/>
            <a:cxnLst>
              <a:cxn ang="0">
                <a:pos x="connsiteX0" y="connsiteY0"/>
              </a:cxn>
              <a:cxn ang="0">
                <a:pos x="connsiteX1" y="connsiteY1"/>
              </a:cxn>
              <a:cxn ang="0">
                <a:pos x="connsiteX2" y="connsiteY2"/>
              </a:cxn>
            </a:cxnLst>
            <a:rect l="l" t="t" r="r" b="b"/>
            <a:pathLst>
              <a:path w="3787615" h="5108871">
                <a:moveTo>
                  <a:pt x="0" y="0"/>
                </a:moveTo>
                <a:lnTo>
                  <a:pt x="3787615" y="0"/>
                </a:lnTo>
                <a:lnTo>
                  <a:pt x="3787615" y="5108871"/>
                </a:lnTo>
                <a:close/>
              </a:path>
            </a:pathLst>
          </a:cu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BBBFE69-29B1-4CDC-9376-245C0D198B12}"/>
              </a:ext>
            </a:extLst>
          </p:cNvPr>
          <p:cNvSpPr/>
          <p:nvPr userDrawn="1"/>
        </p:nvSpPr>
        <p:spPr>
          <a:xfrm rot="3119943">
            <a:off x="6744767" y="1298437"/>
            <a:ext cx="3705145" cy="195801"/>
          </a:xfrm>
          <a:custGeom>
            <a:avLst/>
            <a:gdLst>
              <a:gd name="connsiteX0" fmla="*/ 0 w 2778859"/>
              <a:gd name="connsiteY0" fmla="*/ 146851 h 146851"/>
              <a:gd name="connsiteX1" fmla="*/ 115652 w 2778859"/>
              <a:gd name="connsiteY1" fmla="*/ 0 h 146851"/>
              <a:gd name="connsiteX2" fmla="*/ 2778859 w 2778859"/>
              <a:gd name="connsiteY2" fmla="*/ 0 h 146851"/>
              <a:gd name="connsiteX3" fmla="*/ 2619612 w 2778859"/>
              <a:gd name="connsiteY3" fmla="*/ 146851 h 146851"/>
            </a:gdLst>
            <a:ahLst/>
            <a:cxnLst>
              <a:cxn ang="0">
                <a:pos x="connsiteX0" y="connsiteY0"/>
              </a:cxn>
              <a:cxn ang="0">
                <a:pos x="connsiteX1" y="connsiteY1"/>
              </a:cxn>
              <a:cxn ang="0">
                <a:pos x="connsiteX2" y="connsiteY2"/>
              </a:cxn>
              <a:cxn ang="0">
                <a:pos x="connsiteX3" y="connsiteY3"/>
              </a:cxn>
            </a:cxnLst>
            <a:rect l="l" t="t" r="r" b="b"/>
            <a:pathLst>
              <a:path w="2778859" h="146851">
                <a:moveTo>
                  <a:pt x="0" y="146851"/>
                </a:moveTo>
                <a:lnTo>
                  <a:pt x="115652" y="0"/>
                </a:lnTo>
                <a:lnTo>
                  <a:pt x="2778859" y="0"/>
                </a:lnTo>
                <a:lnTo>
                  <a:pt x="2619612" y="146851"/>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Subtitle 2"/>
          <p:cNvSpPr>
            <a:spLocks noGrp="1"/>
          </p:cNvSpPr>
          <p:nvPr userDrawn="1">
            <p:ph type="subTitle" idx="1"/>
          </p:nvPr>
        </p:nvSpPr>
        <p:spPr>
          <a:xfrm>
            <a:off x="380999" y="4764471"/>
            <a:ext cx="4399243" cy="659849"/>
          </a:xfrm>
          <a:prstGeom prst="rect">
            <a:avLst/>
          </a:prstGeom>
        </p:spPr>
        <p:txBody>
          <a:bodyPr lIns="0" tIns="0" rIns="0" bIns="0"/>
          <a:lstStyle>
            <a:lvl1pPr marL="0" indent="0" algn="l">
              <a:lnSpc>
                <a:spcPct val="100000"/>
              </a:lnSpc>
              <a:spcBef>
                <a:spcPts val="0"/>
              </a:spcBef>
              <a:buNone/>
              <a:defRPr sz="24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cxnSp>
        <p:nvCxnSpPr>
          <p:cNvPr id="17" name="Straight Connector 16">
            <a:extLst>
              <a:ext uri="{FF2B5EF4-FFF2-40B4-BE49-F238E27FC236}">
                <a16:creationId xmlns:a16="http://schemas.microsoft.com/office/drawing/2014/main" id="{7644D3E7-CB57-425F-9F1F-7D6F2BBFA9D4}"/>
              </a:ext>
            </a:extLst>
          </p:cNvPr>
          <p:cNvCxnSpPr>
            <a:cxnSpLocks/>
          </p:cNvCxnSpPr>
          <p:nvPr userDrawn="1"/>
        </p:nvCxnSpPr>
        <p:spPr>
          <a:xfrm>
            <a:off x="381000" y="4546314"/>
            <a:ext cx="14477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2B637C5-D72A-2744-80D2-CA9A4CEC0D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627153" y="334664"/>
            <a:ext cx="934646" cy="12195047"/>
          </a:xfrm>
          <a:prstGeom prst="rect">
            <a:avLst/>
          </a:prstGeom>
        </p:spPr>
      </p:pic>
      <p:grpSp>
        <p:nvGrpSpPr>
          <p:cNvPr id="28" name="Group 27">
            <a:extLst>
              <a:ext uri="{FF2B5EF4-FFF2-40B4-BE49-F238E27FC236}">
                <a16:creationId xmlns:a16="http://schemas.microsoft.com/office/drawing/2014/main" id="{42D90496-5513-874D-961D-42AF40F064B2}"/>
              </a:ext>
            </a:extLst>
          </p:cNvPr>
          <p:cNvGrpSpPr/>
          <p:nvPr userDrawn="1"/>
        </p:nvGrpSpPr>
        <p:grpSpPr>
          <a:xfrm>
            <a:off x="-2054141" y="-1830233"/>
            <a:ext cx="11546527" cy="5301292"/>
            <a:chOff x="-2054141" y="-1830233"/>
            <a:chExt cx="11546527" cy="5301292"/>
          </a:xfrm>
        </p:grpSpPr>
        <p:sp>
          <p:nvSpPr>
            <p:cNvPr id="29" name="Freeform 28">
              <a:extLst>
                <a:ext uri="{FF2B5EF4-FFF2-40B4-BE49-F238E27FC236}">
                  <a16:creationId xmlns:a16="http://schemas.microsoft.com/office/drawing/2014/main" id="{813995AF-6DD1-B14E-BD77-D38871F0D523}"/>
                </a:ext>
              </a:extLst>
            </p:cNvPr>
            <p:cNvSpPr/>
            <p:nvPr userDrawn="1"/>
          </p:nvSpPr>
          <p:spPr>
            <a:xfrm rot="20853160">
              <a:off x="-2054141" y="-1614888"/>
              <a:ext cx="11546527" cy="5085947"/>
            </a:xfrm>
            <a:custGeom>
              <a:avLst/>
              <a:gdLst>
                <a:gd name="connsiteX0" fmla="*/ 276446 w 6306594"/>
                <a:gd name="connsiteY0" fmla="*/ 3051544 h 3051544"/>
                <a:gd name="connsiteX1" fmla="*/ 276446 w 6306594"/>
                <a:gd name="connsiteY1" fmla="*/ 3051544 h 3051544"/>
                <a:gd name="connsiteX2" fmla="*/ 382772 w 6306594"/>
                <a:gd name="connsiteY2" fmla="*/ 2902688 h 3051544"/>
                <a:gd name="connsiteX3" fmla="*/ 446567 w 6306594"/>
                <a:gd name="connsiteY3" fmla="*/ 2849525 h 3051544"/>
                <a:gd name="connsiteX4" fmla="*/ 510363 w 6306594"/>
                <a:gd name="connsiteY4" fmla="*/ 2828260 h 3051544"/>
                <a:gd name="connsiteX5" fmla="*/ 574158 w 6306594"/>
                <a:gd name="connsiteY5" fmla="*/ 2785730 h 3051544"/>
                <a:gd name="connsiteX6" fmla="*/ 637953 w 6306594"/>
                <a:gd name="connsiteY6" fmla="*/ 2764465 h 3051544"/>
                <a:gd name="connsiteX7" fmla="*/ 669851 w 6306594"/>
                <a:gd name="connsiteY7" fmla="*/ 2753832 h 3051544"/>
                <a:gd name="connsiteX8" fmla="*/ 701749 w 6306594"/>
                <a:gd name="connsiteY8" fmla="*/ 2732567 h 3051544"/>
                <a:gd name="connsiteX9" fmla="*/ 765544 w 6306594"/>
                <a:gd name="connsiteY9" fmla="*/ 2711302 h 3051544"/>
                <a:gd name="connsiteX10" fmla="*/ 797442 w 6306594"/>
                <a:gd name="connsiteY10" fmla="*/ 2700669 h 3051544"/>
                <a:gd name="connsiteX11" fmla="*/ 839972 w 6306594"/>
                <a:gd name="connsiteY11" fmla="*/ 2690037 h 3051544"/>
                <a:gd name="connsiteX12" fmla="*/ 935665 w 6306594"/>
                <a:gd name="connsiteY12" fmla="*/ 2658139 h 3051544"/>
                <a:gd name="connsiteX13" fmla="*/ 967563 w 6306594"/>
                <a:gd name="connsiteY13" fmla="*/ 2647507 h 3051544"/>
                <a:gd name="connsiteX14" fmla="*/ 1031358 w 6306594"/>
                <a:gd name="connsiteY14" fmla="*/ 2636874 h 3051544"/>
                <a:gd name="connsiteX15" fmla="*/ 1233377 w 6306594"/>
                <a:gd name="connsiteY15" fmla="*/ 2615609 h 3051544"/>
                <a:gd name="connsiteX16" fmla="*/ 1403497 w 6306594"/>
                <a:gd name="connsiteY16" fmla="*/ 2594344 h 3051544"/>
                <a:gd name="connsiteX17" fmla="*/ 1531088 w 6306594"/>
                <a:gd name="connsiteY17" fmla="*/ 2583711 h 3051544"/>
                <a:gd name="connsiteX18" fmla="*/ 1850065 w 6306594"/>
                <a:gd name="connsiteY18" fmla="*/ 2573079 h 3051544"/>
                <a:gd name="connsiteX19" fmla="*/ 2339163 w 6306594"/>
                <a:gd name="connsiteY19" fmla="*/ 2594344 h 3051544"/>
                <a:gd name="connsiteX20" fmla="*/ 2838893 w 6306594"/>
                <a:gd name="connsiteY20" fmla="*/ 2583711 h 3051544"/>
                <a:gd name="connsiteX21" fmla="*/ 3051544 w 6306594"/>
                <a:gd name="connsiteY21" fmla="*/ 2551814 h 3051544"/>
                <a:gd name="connsiteX22" fmla="*/ 3094074 w 6306594"/>
                <a:gd name="connsiteY22" fmla="*/ 2541181 h 3051544"/>
                <a:gd name="connsiteX23" fmla="*/ 3189767 w 6306594"/>
                <a:gd name="connsiteY23" fmla="*/ 2519916 h 3051544"/>
                <a:gd name="connsiteX24" fmla="*/ 3221665 w 6306594"/>
                <a:gd name="connsiteY24" fmla="*/ 2509283 h 3051544"/>
                <a:gd name="connsiteX25" fmla="*/ 3274828 w 6306594"/>
                <a:gd name="connsiteY25" fmla="*/ 2498651 h 3051544"/>
                <a:gd name="connsiteX26" fmla="*/ 3338623 w 6306594"/>
                <a:gd name="connsiteY26" fmla="*/ 2466753 h 3051544"/>
                <a:gd name="connsiteX27" fmla="*/ 3391786 w 6306594"/>
                <a:gd name="connsiteY27" fmla="*/ 2456121 h 3051544"/>
                <a:gd name="connsiteX28" fmla="*/ 3434316 w 6306594"/>
                <a:gd name="connsiteY28" fmla="*/ 2434856 h 3051544"/>
                <a:gd name="connsiteX29" fmla="*/ 3466214 w 6306594"/>
                <a:gd name="connsiteY29" fmla="*/ 2424223 h 3051544"/>
                <a:gd name="connsiteX30" fmla="*/ 3498111 w 6306594"/>
                <a:gd name="connsiteY30" fmla="*/ 2402958 h 3051544"/>
                <a:gd name="connsiteX31" fmla="*/ 3561907 w 6306594"/>
                <a:gd name="connsiteY31" fmla="*/ 2371060 h 3051544"/>
                <a:gd name="connsiteX32" fmla="*/ 3583172 w 6306594"/>
                <a:gd name="connsiteY32" fmla="*/ 2339163 h 3051544"/>
                <a:gd name="connsiteX33" fmla="*/ 3646967 w 6306594"/>
                <a:gd name="connsiteY33" fmla="*/ 2296632 h 3051544"/>
                <a:gd name="connsiteX34" fmla="*/ 3668232 w 6306594"/>
                <a:gd name="connsiteY34" fmla="*/ 2254102 h 3051544"/>
                <a:gd name="connsiteX35" fmla="*/ 3732028 w 6306594"/>
                <a:gd name="connsiteY35" fmla="*/ 2190307 h 3051544"/>
                <a:gd name="connsiteX36" fmla="*/ 3763925 w 6306594"/>
                <a:gd name="connsiteY36" fmla="*/ 2158409 h 3051544"/>
                <a:gd name="connsiteX37" fmla="*/ 3827721 w 6306594"/>
                <a:gd name="connsiteY37" fmla="*/ 2094614 h 3051544"/>
                <a:gd name="connsiteX38" fmla="*/ 3859618 w 6306594"/>
                <a:gd name="connsiteY38" fmla="*/ 2062716 h 3051544"/>
                <a:gd name="connsiteX39" fmla="*/ 3891516 w 6306594"/>
                <a:gd name="connsiteY39" fmla="*/ 2020186 h 3051544"/>
                <a:gd name="connsiteX40" fmla="*/ 3934046 w 6306594"/>
                <a:gd name="connsiteY40" fmla="*/ 1977656 h 3051544"/>
                <a:gd name="connsiteX41" fmla="*/ 3955311 w 6306594"/>
                <a:gd name="connsiteY41" fmla="*/ 1945758 h 3051544"/>
                <a:gd name="connsiteX42" fmla="*/ 3976577 w 6306594"/>
                <a:gd name="connsiteY42" fmla="*/ 1924493 h 3051544"/>
                <a:gd name="connsiteX43" fmla="*/ 4019107 w 6306594"/>
                <a:gd name="connsiteY43" fmla="*/ 1860697 h 3051544"/>
                <a:gd name="connsiteX44" fmla="*/ 4029739 w 6306594"/>
                <a:gd name="connsiteY44" fmla="*/ 1828800 h 3051544"/>
                <a:gd name="connsiteX45" fmla="*/ 4136065 w 6306594"/>
                <a:gd name="connsiteY45" fmla="*/ 1679944 h 3051544"/>
                <a:gd name="connsiteX46" fmla="*/ 4157330 w 6306594"/>
                <a:gd name="connsiteY46" fmla="*/ 1648046 h 3051544"/>
                <a:gd name="connsiteX47" fmla="*/ 4178595 w 6306594"/>
                <a:gd name="connsiteY47" fmla="*/ 1605516 h 3051544"/>
                <a:gd name="connsiteX48" fmla="*/ 4221125 w 6306594"/>
                <a:gd name="connsiteY48" fmla="*/ 1541721 h 3051544"/>
                <a:gd name="connsiteX49" fmla="*/ 4242390 w 6306594"/>
                <a:gd name="connsiteY49" fmla="*/ 1499190 h 3051544"/>
                <a:gd name="connsiteX50" fmla="*/ 4263656 w 6306594"/>
                <a:gd name="connsiteY50" fmla="*/ 1477925 h 3051544"/>
                <a:gd name="connsiteX51" fmla="*/ 4284921 w 6306594"/>
                <a:gd name="connsiteY51" fmla="*/ 1446028 h 3051544"/>
                <a:gd name="connsiteX52" fmla="*/ 4316818 w 6306594"/>
                <a:gd name="connsiteY52" fmla="*/ 1403497 h 3051544"/>
                <a:gd name="connsiteX53" fmla="*/ 4359349 w 6306594"/>
                <a:gd name="connsiteY53" fmla="*/ 1339702 h 3051544"/>
                <a:gd name="connsiteX54" fmla="*/ 4412511 w 6306594"/>
                <a:gd name="connsiteY54" fmla="*/ 1254642 h 3051544"/>
                <a:gd name="connsiteX55" fmla="*/ 4433777 w 6306594"/>
                <a:gd name="connsiteY55" fmla="*/ 1233376 h 3051544"/>
                <a:gd name="connsiteX56" fmla="*/ 4476307 w 6306594"/>
                <a:gd name="connsiteY56" fmla="*/ 1169581 h 3051544"/>
                <a:gd name="connsiteX57" fmla="*/ 4529470 w 6306594"/>
                <a:gd name="connsiteY57" fmla="*/ 1116418 h 3051544"/>
                <a:gd name="connsiteX58" fmla="*/ 4572000 w 6306594"/>
                <a:gd name="connsiteY58" fmla="*/ 1052623 h 3051544"/>
                <a:gd name="connsiteX59" fmla="*/ 4635795 w 6306594"/>
                <a:gd name="connsiteY59" fmla="*/ 988828 h 3051544"/>
                <a:gd name="connsiteX60" fmla="*/ 4678325 w 6306594"/>
                <a:gd name="connsiteY60" fmla="*/ 956930 h 3051544"/>
                <a:gd name="connsiteX61" fmla="*/ 4699590 w 6306594"/>
                <a:gd name="connsiteY61" fmla="*/ 925032 h 3051544"/>
                <a:gd name="connsiteX62" fmla="*/ 4774018 w 6306594"/>
                <a:gd name="connsiteY62" fmla="*/ 861237 h 3051544"/>
                <a:gd name="connsiteX63" fmla="*/ 4805916 w 6306594"/>
                <a:gd name="connsiteY63" fmla="*/ 818707 h 3051544"/>
                <a:gd name="connsiteX64" fmla="*/ 4837814 w 6306594"/>
                <a:gd name="connsiteY64" fmla="*/ 797442 h 3051544"/>
                <a:gd name="connsiteX65" fmla="*/ 4859079 w 6306594"/>
                <a:gd name="connsiteY65" fmla="*/ 776176 h 3051544"/>
                <a:gd name="connsiteX66" fmla="*/ 4890977 w 6306594"/>
                <a:gd name="connsiteY66" fmla="*/ 754911 h 3051544"/>
                <a:gd name="connsiteX67" fmla="*/ 4976037 w 6306594"/>
                <a:gd name="connsiteY67" fmla="*/ 691116 h 3051544"/>
                <a:gd name="connsiteX68" fmla="*/ 5092995 w 6306594"/>
                <a:gd name="connsiteY68" fmla="*/ 606056 h 3051544"/>
                <a:gd name="connsiteX69" fmla="*/ 5146158 w 6306594"/>
                <a:gd name="connsiteY69" fmla="*/ 584790 h 3051544"/>
                <a:gd name="connsiteX70" fmla="*/ 5188688 w 6306594"/>
                <a:gd name="connsiteY70" fmla="*/ 563525 h 3051544"/>
                <a:gd name="connsiteX71" fmla="*/ 5295014 w 6306594"/>
                <a:gd name="connsiteY71" fmla="*/ 531628 h 3051544"/>
                <a:gd name="connsiteX72" fmla="*/ 5411972 w 6306594"/>
                <a:gd name="connsiteY72" fmla="*/ 489097 h 3051544"/>
                <a:gd name="connsiteX73" fmla="*/ 5518297 w 6306594"/>
                <a:gd name="connsiteY73" fmla="*/ 457200 h 3051544"/>
                <a:gd name="connsiteX74" fmla="*/ 5624623 w 6306594"/>
                <a:gd name="connsiteY74" fmla="*/ 414669 h 3051544"/>
                <a:gd name="connsiteX75" fmla="*/ 5667153 w 6306594"/>
                <a:gd name="connsiteY75" fmla="*/ 404037 h 3051544"/>
                <a:gd name="connsiteX76" fmla="*/ 5720316 w 6306594"/>
                <a:gd name="connsiteY76" fmla="*/ 382772 h 3051544"/>
                <a:gd name="connsiteX77" fmla="*/ 5773479 w 6306594"/>
                <a:gd name="connsiteY77" fmla="*/ 372139 h 3051544"/>
                <a:gd name="connsiteX78" fmla="*/ 5890437 w 6306594"/>
                <a:gd name="connsiteY78" fmla="*/ 350874 h 3051544"/>
                <a:gd name="connsiteX79" fmla="*/ 6145618 w 6306594"/>
                <a:gd name="connsiteY79" fmla="*/ 361507 h 3051544"/>
                <a:gd name="connsiteX80" fmla="*/ 6305107 w 6306594"/>
                <a:gd name="connsiteY80" fmla="*/ 350874 h 3051544"/>
                <a:gd name="connsiteX81" fmla="*/ 6156251 w 6306594"/>
                <a:gd name="connsiteY81" fmla="*/ 329609 h 3051544"/>
                <a:gd name="connsiteX82" fmla="*/ 6071190 w 6306594"/>
                <a:gd name="connsiteY82" fmla="*/ 318976 h 3051544"/>
                <a:gd name="connsiteX83" fmla="*/ 5932967 w 6306594"/>
                <a:gd name="connsiteY83" fmla="*/ 297711 h 3051544"/>
                <a:gd name="connsiteX84" fmla="*/ 5273749 w 6306594"/>
                <a:gd name="connsiteY84" fmla="*/ 223283 h 3051544"/>
                <a:gd name="connsiteX85" fmla="*/ 4572000 w 6306594"/>
                <a:gd name="connsiteY85" fmla="*/ 127590 h 3051544"/>
                <a:gd name="connsiteX86" fmla="*/ 4093535 w 6306594"/>
                <a:gd name="connsiteY86" fmla="*/ 63795 h 3051544"/>
                <a:gd name="connsiteX87" fmla="*/ 3710763 w 6306594"/>
                <a:gd name="connsiteY87" fmla="*/ 31897 h 3051544"/>
                <a:gd name="connsiteX88" fmla="*/ 3232297 w 6306594"/>
                <a:gd name="connsiteY88" fmla="*/ 10632 h 3051544"/>
                <a:gd name="connsiteX89" fmla="*/ 2530549 w 6306594"/>
                <a:gd name="connsiteY89" fmla="*/ 0 h 3051544"/>
                <a:gd name="connsiteX90" fmla="*/ 1775637 w 6306594"/>
                <a:gd name="connsiteY90" fmla="*/ 10632 h 3051544"/>
                <a:gd name="connsiteX91" fmla="*/ 1424763 w 6306594"/>
                <a:gd name="connsiteY91" fmla="*/ 31897 h 3051544"/>
                <a:gd name="connsiteX92" fmla="*/ 1265274 w 6306594"/>
                <a:gd name="connsiteY92" fmla="*/ 42530 h 3051544"/>
                <a:gd name="connsiteX93" fmla="*/ 1127051 w 6306594"/>
                <a:gd name="connsiteY93" fmla="*/ 53163 h 3051544"/>
                <a:gd name="connsiteX94" fmla="*/ 733646 w 6306594"/>
                <a:gd name="connsiteY94" fmla="*/ 74428 h 3051544"/>
                <a:gd name="connsiteX95" fmla="*/ 361507 w 6306594"/>
                <a:gd name="connsiteY95" fmla="*/ 85060 h 3051544"/>
                <a:gd name="connsiteX96" fmla="*/ 265814 w 6306594"/>
                <a:gd name="connsiteY96" fmla="*/ 106325 h 3051544"/>
                <a:gd name="connsiteX97" fmla="*/ 138223 w 6306594"/>
                <a:gd name="connsiteY97" fmla="*/ 127590 h 3051544"/>
                <a:gd name="connsiteX98" fmla="*/ 116958 w 6306594"/>
                <a:gd name="connsiteY98" fmla="*/ 148856 h 3051544"/>
                <a:gd name="connsiteX99" fmla="*/ 95693 w 6306594"/>
                <a:gd name="connsiteY99" fmla="*/ 233916 h 3051544"/>
                <a:gd name="connsiteX100" fmla="*/ 74428 w 6306594"/>
                <a:gd name="connsiteY100" fmla="*/ 382772 h 3051544"/>
                <a:gd name="connsiteX101" fmla="*/ 42530 w 6306594"/>
                <a:gd name="connsiteY101" fmla="*/ 765544 h 3051544"/>
                <a:gd name="connsiteX102" fmla="*/ 21265 w 6306594"/>
                <a:gd name="connsiteY102" fmla="*/ 925032 h 3051544"/>
                <a:gd name="connsiteX103" fmla="*/ 10632 w 6306594"/>
                <a:gd name="connsiteY103" fmla="*/ 1127051 h 3051544"/>
                <a:gd name="connsiteX104" fmla="*/ 0 w 6306594"/>
                <a:gd name="connsiteY104" fmla="*/ 1244009 h 3051544"/>
                <a:gd name="connsiteX105" fmla="*/ 10632 w 6306594"/>
                <a:gd name="connsiteY105" fmla="*/ 1945758 h 3051544"/>
                <a:gd name="connsiteX106" fmla="*/ 21265 w 6306594"/>
                <a:gd name="connsiteY106" fmla="*/ 2743200 h 3051544"/>
                <a:gd name="connsiteX107" fmla="*/ 42530 w 6306594"/>
                <a:gd name="connsiteY107" fmla="*/ 2913321 h 3051544"/>
                <a:gd name="connsiteX108" fmla="*/ 53163 w 6306594"/>
                <a:gd name="connsiteY108" fmla="*/ 2987749 h 3051544"/>
                <a:gd name="connsiteX109" fmla="*/ 63795 w 6306594"/>
                <a:gd name="connsiteY109" fmla="*/ 3040911 h 3051544"/>
                <a:gd name="connsiteX110" fmla="*/ 276446 w 6306594"/>
                <a:gd name="connsiteY110" fmla="*/ 3051544 h 305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306594" h="3051544">
                  <a:moveTo>
                    <a:pt x="276446" y="3051544"/>
                  </a:moveTo>
                  <a:lnTo>
                    <a:pt x="276446" y="3051544"/>
                  </a:lnTo>
                  <a:cubicBezTo>
                    <a:pt x="332426" y="2939585"/>
                    <a:pt x="296561" y="2988899"/>
                    <a:pt x="382772" y="2902688"/>
                  </a:cubicBezTo>
                  <a:cubicBezTo>
                    <a:pt x="402802" y="2882658"/>
                    <a:pt x="419923" y="2861367"/>
                    <a:pt x="446567" y="2849525"/>
                  </a:cubicBezTo>
                  <a:cubicBezTo>
                    <a:pt x="467051" y="2840421"/>
                    <a:pt x="491712" y="2840694"/>
                    <a:pt x="510363" y="2828260"/>
                  </a:cubicBezTo>
                  <a:cubicBezTo>
                    <a:pt x="531628" y="2814083"/>
                    <a:pt x="549912" y="2793812"/>
                    <a:pt x="574158" y="2785730"/>
                  </a:cubicBezTo>
                  <a:lnTo>
                    <a:pt x="637953" y="2764465"/>
                  </a:lnTo>
                  <a:cubicBezTo>
                    <a:pt x="648586" y="2760921"/>
                    <a:pt x="660525" y="2760049"/>
                    <a:pt x="669851" y="2753832"/>
                  </a:cubicBezTo>
                  <a:cubicBezTo>
                    <a:pt x="680484" y="2746744"/>
                    <a:pt x="690072" y="2737757"/>
                    <a:pt x="701749" y="2732567"/>
                  </a:cubicBezTo>
                  <a:cubicBezTo>
                    <a:pt x="722232" y="2723463"/>
                    <a:pt x="744279" y="2718390"/>
                    <a:pt x="765544" y="2711302"/>
                  </a:cubicBezTo>
                  <a:cubicBezTo>
                    <a:pt x="776177" y="2707758"/>
                    <a:pt x="786569" y="2703387"/>
                    <a:pt x="797442" y="2700669"/>
                  </a:cubicBezTo>
                  <a:cubicBezTo>
                    <a:pt x="811619" y="2697125"/>
                    <a:pt x="825975" y="2694236"/>
                    <a:pt x="839972" y="2690037"/>
                  </a:cubicBezTo>
                  <a:cubicBezTo>
                    <a:pt x="840010" y="2690026"/>
                    <a:pt x="919697" y="2663461"/>
                    <a:pt x="935665" y="2658139"/>
                  </a:cubicBezTo>
                  <a:cubicBezTo>
                    <a:pt x="946298" y="2654595"/>
                    <a:pt x="956508" y="2649350"/>
                    <a:pt x="967563" y="2647507"/>
                  </a:cubicBezTo>
                  <a:cubicBezTo>
                    <a:pt x="988828" y="2643963"/>
                    <a:pt x="1009953" y="2639443"/>
                    <a:pt x="1031358" y="2636874"/>
                  </a:cubicBezTo>
                  <a:cubicBezTo>
                    <a:pt x="1098587" y="2628806"/>
                    <a:pt x="1166346" y="2625185"/>
                    <a:pt x="1233377" y="2615609"/>
                  </a:cubicBezTo>
                  <a:cubicBezTo>
                    <a:pt x="1308200" y="2604919"/>
                    <a:pt x="1323076" y="2602003"/>
                    <a:pt x="1403497" y="2594344"/>
                  </a:cubicBezTo>
                  <a:cubicBezTo>
                    <a:pt x="1445983" y="2590298"/>
                    <a:pt x="1488459" y="2585741"/>
                    <a:pt x="1531088" y="2583711"/>
                  </a:cubicBezTo>
                  <a:cubicBezTo>
                    <a:pt x="1637352" y="2578651"/>
                    <a:pt x="1743739" y="2576623"/>
                    <a:pt x="1850065" y="2573079"/>
                  </a:cubicBezTo>
                  <a:cubicBezTo>
                    <a:pt x="2043177" y="2587933"/>
                    <a:pt x="2098532" y="2594344"/>
                    <a:pt x="2339163" y="2594344"/>
                  </a:cubicBezTo>
                  <a:cubicBezTo>
                    <a:pt x="2505777" y="2594344"/>
                    <a:pt x="2672316" y="2587255"/>
                    <a:pt x="2838893" y="2583711"/>
                  </a:cubicBezTo>
                  <a:cubicBezTo>
                    <a:pt x="2855483" y="2581341"/>
                    <a:pt x="3004377" y="2561247"/>
                    <a:pt x="3051544" y="2551814"/>
                  </a:cubicBezTo>
                  <a:cubicBezTo>
                    <a:pt x="3065873" y="2548948"/>
                    <a:pt x="3079809" y="2544351"/>
                    <a:pt x="3094074" y="2541181"/>
                  </a:cubicBezTo>
                  <a:cubicBezTo>
                    <a:pt x="3143421" y="2530215"/>
                    <a:pt x="3144377" y="2532885"/>
                    <a:pt x="3189767" y="2519916"/>
                  </a:cubicBezTo>
                  <a:cubicBezTo>
                    <a:pt x="3200544" y="2516837"/>
                    <a:pt x="3210792" y="2512001"/>
                    <a:pt x="3221665" y="2509283"/>
                  </a:cubicBezTo>
                  <a:cubicBezTo>
                    <a:pt x="3239197" y="2504900"/>
                    <a:pt x="3257296" y="2503034"/>
                    <a:pt x="3274828" y="2498651"/>
                  </a:cubicBezTo>
                  <a:cubicBezTo>
                    <a:pt x="3373859" y="2473893"/>
                    <a:pt x="3234676" y="2505732"/>
                    <a:pt x="3338623" y="2466753"/>
                  </a:cubicBezTo>
                  <a:cubicBezTo>
                    <a:pt x="3355544" y="2460408"/>
                    <a:pt x="3374065" y="2459665"/>
                    <a:pt x="3391786" y="2456121"/>
                  </a:cubicBezTo>
                  <a:cubicBezTo>
                    <a:pt x="3405963" y="2449033"/>
                    <a:pt x="3419748" y="2441100"/>
                    <a:pt x="3434316" y="2434856"/>
                  </a:cubicBezTo>
                  <a:cubicBezTo>
                    <a:pt x="3444618" y="2430441"/>
                    <a:pt x="3456189" y="2429235"/>
                    <a:pt x="3466214" y="2424223"/>
                  </a:cubicBezTo>
                  <a:cubicBezTo>
                    <a:pt x="3477643" y="2418508"/>
                    <a:pt x="3486682" y="2408673"/>
                    <a:pt x="3498111" y="2402958"/>
                  </a:cubicBezTo>
                  <a:cubicBezTo>
                    <a:pt x="3586157" y="2358934"/>
                    <a:pt x="3470487" y="2432005"/>
                    <a:pt x="3561907" y="2371060"/>
                  </a:cubicBezTo>
                  <a:cubicBezTo>
                    <a:pt x="3568995" y="2360428"/>
                    <a:pt x="3573555" y="2347578"/>
                    <a:pt x="3583172" y="2339163"/>
                  </a:cubicBezTo>
                  <a:cubicBezTo>
                    <a:pt x="3602406" y="2322333"/>
                    <a:pt x="3646967" y="2296632"/>
                    <a:pt x="3646967" y="2296632"/>
                  </a:cubicBezTo>
                  <a:cubicBezTo>
                    <a:pt x="3654055" y="2282455"/>
                    <a:pt x="3658331" y="2266479"/>
                    <a:pt x="3668232" y="2254102"/>
                  </a:cubicBezTo>
                  <a:cubicBezTo>
                    <a:pt x="3687019" y="2230619"/>
                    <a:pt x="3710763" y="2211572"/>
                    <a:pt x="3732028" y="2190307"/>
                  </a:cubicBezTo>
                  <a:lnTo>
                    <a:pt x="3763925" y="2158409"/>
                  </a:lnTo>
                  <a:lnTo>
                    <a:pt x="3827721" y="2094614"/>
                  </a:lnTo>
                  <a:cubicBezTo>
                    <a:pt x="3838354" y="2083981"/>
                    <a:pt x="3850596" y="2074745"/>
                    <a:pt x="3859618" y="2062716"/>
                  </a:cubicBezTo>
                  <a:cubicBezTo>
                    <a:pt x="3870251" y="2048539"/>
                    <a:pt x="3879847" y="2033522"/>
                    <a:pt x="3891516" y="2020186"/>
                  </a:cubicBezTo>
                  <a:cubicBezTo>
                    <a:pt x="3904718" y="2005098"/>
                    <a:pt x="3920998" y="1992878"/>
                    <a:pt x="3934046" y="1977656"/>
                  </a:cubicBezTo>
                  <a:cubicBezTo>
                    <a:pt x="3942362" y="1967954"/>
                    <a:pt x="3947328" y="1955737"/>
                    <a:pt x="3955311" y="1945758"/>
                  </a:cubicBezTo>
                  <a:cubicBezTo>
                    <a:pt x="3961573" y="1937930"/>
                    <a:pt x="3970562" y="1932513"/>
                    <a:pt x="3976577" y="1924493"/>
                  </a:cubicBezTo>
                  <a:cubicBezTo>
                    <a:pt x="3991912" y="1904047"/>
                    <a:pt x="4019107" y="1860697"/>
                    <a:pt x="4019107" y="1860697"/>
                  </a:cubicBezTo>
                  <a:cubicBezTo>
                    <a:pt x="4022651" y="1850065"/>
                    <a:pt x="4024296" y="1838597"/>
                    <a:pt x="4029739" y="1828800"/>
                  </a:cubicBezTo>
                  <a:cubicBezTo>
                    <a:pt x="4061441" y="1771737"/>
                    <a:pt x="4099215" y="1735220"/>
                    <a:pt x="4136065" y="1679944"/>
                  </a:cubicBezTo>
                  <a:cubicBezTo>
                    <a:pt x="4143153" y="1669311"/>
                    <a:pt x="4150990" y="1659141"/>
                    <a:pt x="4157330" y="1648046"/>
                  </a:cubicBezTo>
                  <a:cubicBezTo>
                    <a:pt x="4165194" y="1634284"/>
                    <a:pt x="4170440" y="1619107"/>
                    <a:pt x="4178595" y="1605516"/>
                  </a:cubicBezTo>
                  <a:cubicBezTo>
                    <a:pt x="4191744" y="1583601"/>
                    <a:pt x="4209696" y="1564580"/>
                    <a:pt x="4221125" y="1541721"/>
                  </a:cubicBezTo>
                  <a:cubicBezTo>
                    <a:pt x="4228213" y="1527544"/>
                    <a:pt x="4233598" y="1512378"/>
                    <a:pt x="4242390" y="1499190"/>
                  </a:cubicBezTo>
                  <a:cubicBezTo>
                    <a:pt x="4247951" y="1490849"/>
                    <a:pt x="4257394" y="1485753"/>
                    <a:pt x="4263656" y="1477925"/>
                  </a:cubicBezTo>
                  <a:cubicBezTo>
                    <a:pt x="4271639" y="1467947"/>
                    <a:pt x="4277494" y="1456426"/>
                    <a:pt x="4284921" y="1446028"/>
                  </a:cubicBezTo>
                  <a:cubicBezTo>
                    <a:pt x="4295221" y="1431608"/>
                    <a:pt x="4307426" y="1418524"/>
                    <a:pt x="4316818" y="1403497"/>
                  </a:cubicBezTo>
                  <a:cubicBezTo>
                    <a:pt x="4359728" y="1334840"/>
                    <a:pt x="4316021" y="1383028"/>
                    <a:pt x="4359349" y="1339702"/>
                  </a:cubicBezTo>
                  <a:cubicBezTo>
                    <a:pt x="4382366" y="1293669"/>
                    <a:pt x="4378006" y="1296048"/>
                    <a:pt x="4412511" y="1254642"/>
                  </a:cubicBezTo>
                  <a:cubicBezTo>
                    <a:pt x="4418929" y="1246941"/>
                    <a:pt x="4427762" y="1241396"/>
                    <a:pt x="4433777" y="1233376"/>
                  </a:cubicBezTo>
                  <a:cubicBezTo>
                    <a:pt x="4449111" y="1212930"/>
                    <a:pt x="4458235" y="1187653"/>
                    <a:pt x="4476307" y="1169581"/>
                  </a:cubicBezTo>
                  <a:cubicBezTo>
                    <a:pt x="4494028" y="1151860"/>
                    <a:pt x="4515569" y="1137270"/>
                    <a:pt x="4529470" y="1116418"/>
                  </a:cubicBezTo>
                  <a:cubicBezTo>
                    <a:pt x="4543647" y="1095153"/>
                    <a:pt x="4550735" y="1066800"/>
                    <a:pt x="4572000" y="1052623"/>
                  </a:cubicBezTo>
                  <a:cubicBezTo>
                    <a:pt x="4647171" y="1002508"/>
                    <a:pt x="4556666" y="1067957"/>
                    <a:pt x="4635795" y="988828"/>
                  </a:cubicBezTo>
                  <a:cubicBezTo>
                    <a:pt x="4648326" y="976297"/>
                    <a:pt x="4665795" y="969461"/>
                    <a:pt x="4678325" y="956930"/>
                  </a:cubicBezTo>
                  <a:cubicBezTo>
                    <a:pt x="4687361" y="947894"/>
                    <a:pt x="4691409" y="934849"/>
                    <a:pt x="4699590" y="925032"/>
                  </a:cubicBezTo>
                  <a:cubicBezTo>
                    <a:pt x="4757452" y="855598"/>
                    <a:pt x="4703627" y="931628"/>
                    <a:pt x="4774018" y="861237"/>
                  </a:cubicBezTo>
                  <a:cubicBezTo>
                    <a:pt x="4786549" y="848706"/>
                    <a:pt x="4793385" y="831237"/>
                    <a:pt x="4805916" y="818707"/>
                  </a:cubicBezTo>
                  <a:cubicBezTo>
                    <a:pt x="4814952" y="809671"/>
                    <a:pt x="4827835" y="805425"/>
                    <a:pt x="4837814" y="797442"/>
                  </a:cubicBezTo>
                  <a:cubicBezTo>
                    <a:pt x="4845642" y="791180"/>
                    <a:pt x="4851251" y="782438"/>
                    <a:pt x="4859079" y="776176"/>
                  </a:cubicBezTo>
                  <a:cubicBezTo>
                    <a:pt x="4869058" y="768193"/>
                    <a:pt x="4880642" y="762427"/>
                    <a:pt x="4890977" y="754911"/>
                  </a:cubicBezTo>
                  <a:cubicBezTo>
                    <a:pt x="4919640" y="734065"/>
                    <a:pt x="4947945" y="712725"/>
                    <a:pt x="4976037" y="691116"/>
                  </a:cubicBezTo>
                  <a:cubicBezTo>
                    <a:pt x="5002229" y="670969"/>
                    <a:pt x="5063167" y="617988"/>
                    <a:pt x="5092995" y="606056"/>
                  </a:cubicBezTo>
                  <a:cubicBezTo>
                    <a:pt x="5110716" y="598967"/>
                    <a:pt x="5128717" y="592542"/>
                    <a:pt x="5146158" y="584790"/>
                  </a:cubicBezTo>
                  <a:cubicBezTo>
                    <a:pt x="5160642" y="578353"/>
                    <a:pt x="5173972" y="569412"/>
                    <a:pt x="5188688" y="563525"/>
                  </a:cubicBezTo>
                  <a:cubicBezTo>
                    <a:pt x="5311935" y="514226"/>
                    <a:pt x="5201016" y="562960"/>
                    <a:pt x="5295014" y="531628"/>
                  </a:cubicBezTo>
                  <a:cubicBezTo>
                    <a:pt x="5447230" y="480891"/>
                    <a:pt x="5238181" y="541235"/>
                    <a:pt x="5411972" y="489097"/>
                  </a:cubicBezTo>
                  <a:cubicBezTo>
                    <a:pt x="5490985" y="465393"/>
                    <a:pt x="5418034" y="494799"/>
                    <a:pt x="5518297" y="457200"/>
                  </a:cubicBezTo>
                  <a:cubicBezTo>
                    <a:pt x="5554039" y="443797"/>
                    <a:pt x="5587590" y="423927"/>
                    <a:pt x="5624623" y="414669"/>
                  </a:cubicBezTo>
                  <a:cubicBezTo>
                    <a:pt x="5638800" y="411125"/>
                    <a:pt x="5653290" y="408658"/>
                    <a:pt x="5667153" y="404037"/>
                  </a:cubicBezTo>
                  <a:cubicBezTo>
                    <a:pt x="5685260" y="398002"/>
                    <a:pt x="5702035" y="388256"/>
                    <a:pt x="5720316" y="382772"/>
                  </a:cubicBezTo>
                  <a:cubicBezTo>
                    <a:pt x="5737626" y="377579"/>
                    <a:pt x="5755837" y="376059"/>
                    <a:pt x="5773479" y="372139"/>
                  </a:cubicBezTo>
                  <a:cubicBezTo>
                    <a:pt x="5863710" y="352088"/>
                    <a:pt x="5761432" y="369304"/>
                    <a:pt x="5890437" y="350874"/>
                  </a:cubicBezTo>
                  <a:cubicBezTo>
                    <a:pt x="5975497" y="354418"/>
                    <a:pt x="6060484" y="361507"/>
                    <a:pt x="6145618" y="361507"/>
                  </a:cubicBezTo>
                  <a:cubicBezTo>
                    <a:pt x="6198899" y="361507"/>
                    <a:pt x="6288258" y="401421"/>
                    <a:pt x="6305107" y="350874"/>
                  </a:cubicBezTo>
                  <a:cubicBezTo>
                    <a:pt x="6320958" y="303324"/>
                    <a:pt x="6205986" y="335826"/>
                    <a:pt x="6156251" y="329609"/>
                  </a:cubicBezTo>
                  <a:lnTo>
                    <a:pt x="6071190" y="318976"/>
                  </a:lnTo>
                  <a:cubicBezTo>
                    <a:pt x="6025042" y="312383"/>
                    <a:pt x="5979264" y="303158"/>
                    <a:pt x="5932967" y="297711"/>
                  </a:cubicBezTo>
                  <a:cubicBezTo>
                    <a:pt x="5632924" y="262412"/>
                    <a:pt x="5648856" y="285800"/>
                    <a:pt x="5273749" y="223283"/>
                  </a:cubicBezTo>
                  <a:cubicBezTo>
                    <a:pt x="4739504" y="134243"/>
                    <a:pt x="5332264" y="228958"/>
                    <a:pt x="4572000" y="127590"/>
                  </a:cubicBezTo>
                  <a:cubicBezTo>
                    <a:pt x="4412512" y="106325"/>
                    <a:pt x="4254078" y="74497"/>
                    <a:pt x="4093535" y="63795"/>
                  </a:cubicBezTo>
                  <a:cubicBezTo>
                    <a:pt x="3598266" y="30779"/>
                    <a:pt x="4353579" y="82646"/>
                    <a:pt x="3710763" y="31897"/>
                  </a:cubicBezTo>
                  <a:cubicBezTo>
                    <a:pt x="3583045" y="21814"/>
                    <a:pt x="3339974" y="12923"/>
                    <a:pt x="3232297" y="10632"/>
                  </a:cubicBezTo>
                  <a:lnTo>
                    <a:pt x="2530549" y="0"/>
                  </a:lnTo>
                  <a:lnTo>
                    <a:pt x="1775637" y="10632"/>
                  </a:lnTo>
                  <a:cubicBezTo>
                    <a:pt x="1578904" y="14909"/>
                    <a:pt x="1586984" y="19881"/>
                    <a:pt x="1424763" y="31897"/>
                  </a:cubicBezTo>
                  <a:lnTo>
                    <a:pt x="1265274" y="42530"/>
                  </a:lnTo>
                  <a:lnTo>
                    <a:pt x="1127051" y="53163"/>
                  </a:lnTo>
                  <a:cubicBezTo>
                    <a:pt x="1006589" y="61471"/>
                    <a:pt x="851031" y="70236"/>
                    <a:pt x="733646" y="74428"/>
                  </a:cubicBezTo>
                  <a:lnTo>
                    <a:pt x="361507" y="85060"/>
                  </a:lnTo>
                  <a:cubicBezTo>
                    <a:pt x="327631" y="93529"/>
                    <a:pt x="300921" y="100924"/>
                    <a:pt x="265814" y="106325"/>
                  </a:cubicBezTo>
                  <a:cubicBezTo>
                    <a:pt x="136388" y="126237"/>
                    <a:pt x="223747" y="106210"/>
                    <a:pt x="138223" y="127590"/>
                  </a:cubicBezTo>
                  <a:cubicBezTo>
                    <a:pt x="131135" y="134679"/>
                    <a:pt x="120681" y="139548"/>
                    <a:pt x="116958" y="148856"/>
                  </a:cubicBezTo>
                  <a:cubicBezTo>
                    <a:pt x="106104" y="175992"/>
                    <a:pt x="100498" y="205088"/>
                    <a:pt x="95693" y="233916"/>
                  </a:cubicBezTo>
                  <a:cubicBezTo>
                    <a:pt x="85938" y="292443"/>
                    <a:pt x="80343" y="320659"/>
                    <a:pt x="74428" y="382772"/>
                  </a:cubicBezTo>
                  <a:cubicBezTo>
                    <a:pt x="60595" y="528020"/>
                    <a:pt x="62352" y="606977"/>
                    <a:pt x="42530" y="765544"/>
                  </a:cubicBezTo>
                  <a:cubicBezTo>
                    <a:pt x="28788" y="875472"/>
                    <a:pt x="35938" y="822317"/>
                    <a:pt x="21265" y="925032"/>
                  </a:cubicBezTo>
                  <a:cubicBezTo>
                    <a:pt x="17721" y="992372"/>
                    <a:pt x="15118" y="1059767"/>
                    <a:pt x="10632" y="1127051"/>
                  </a:cubicBezTo>
                  <a:cubicBezTo>
                    <a:pt x="8028" y="1166111"/>
                    <a:pt x="0" y="1204862"/>
                    <a:pt x="0" y="1244009"/>
                  </a:cubicBezTo>
                  <a:cubicBezTo>
                    <a:pt x="0" y="1477952"/>
                    <a:pt x="7314" y="1711838"/>
                    <a:pt x="10632" y="1945758"/>
                  </a:cubicBezTo>
                  <a:cubicBezTo>
                    <a:pt x="14402" y="2211569"/>
                    <a:pt x="12506" y="2477507"/>
                    <a:pt x="21265" y="2743200"/>
                  </a:cubicBezTo>
                  <a:cubicBezTo>
                    <a:pt x="23148" y="2800317"/>
                    <a:pt x="34448" y="2856747"/>
                    <a:pt x="42530" y="2913321"/>
                  </a:cubicBezTo>
                  <a:cubicBezTo>
                    <a:pt x="46074" y="2938130"/>
                    <a:pt x="49043" y="2963029"/>
                    <a:pt x="53163" y="2987749"/>
                  </a:cubicBezTo>
                  <a:cubicBezTo>
                    <a:pt x="56134" y="3005575"/>
                    <a:pt x="63795" y="3040911"/>
                    <a:pt x="63795" y="3040911"/>
                  </a:cubicBezTo>
                  <a:lnTo>
                    <a:pt x="276446" y="3051544"/>
                  </a:lnTo>
                  <a:close/>
                </a:path>
              </a:pathLst>
            </a:custGeom>
            <a:solidFill>
              <a:schemeClr val="bg1">
                <a:lumMod val="95000"/>
                <a:alpha val="91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771CB5A-6B37-F14F-A16F-C0D3CBD24C9F}"/>
                </a:ext>
              </a:extLst>
            </p:cNvPr>
            <p:cNvGrpSpPr/>
            <p:nvPr userDrawn="1"/>
          </p:nvGrpSpPr>
          <p:grpSpPr>
            <a:xfrm>
              <a:off x="-1895823" y="-1830233"/>
              <a:ext cx="7801917" cy="4746675"/>
              <a:chOff x="-1895823" y="-1830233"/>
              <a:chExt cx="7801917" cy="4746675"/>
            </a:xfrm>
          </p:grpSpPr>
          <p:pic>
            <p:nvPicPr>
              <p:cNvPr id="31" name="Picture 30">
                <a:extLst>
                  <a:ext uri="{FF2B5EF4-FFF2-40B4-BE49-F238E27FC236}">
                    <a16:creationId xmlns:a16="http://schemas.microsoft.com/office/drawing/2014/main" id="{F5DB9370-5D5E-5D47-9444-20605A8B81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0999" y="735652"/>
                <a:ext cx="2972486" cy="935665"/>
              </a:xfrm>
              <a:prstGeom prst="rect">
                <a:avLst/>
              </a:prstGeom>
              <a:effectLst/>
            </p:spPr>
          </p:pic>
          <p:pic>
            <p:nvPicPr>
              <p:cNvPr id="32" name="Picture 31">
                <a:extLst>
                  <a:ext uri="{FF2B5EF4-FFF2-40B4-BE49-F238E27FC236}">
                    <a16:creationId xmlns:a16="http://schemas.microsoft.com/office/drawing/2014/main" id="{47821F2C-61E4-9343-88AB-C3674BEAB9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244855">
                <a:off x="1144870" y="-3379385"/>
                <a:ext cx="1367858" cy="7254455"/>
              </a:xfrm>
              <a:prstGeom prst="rect">
                <a:avLst/>
              </a:prstGeom>
            </p:spPr>
          </p:pic>
          <p:sp>
            <p:nvSpPr>
              <p:cNvPr id="33" name="Rectangle 32">
                <a:extLst>
                  <a:ext uri="{FF2B5EF4-FFF2-40B4-BE49-F238E27FC236}">
                    <a16:creationId xmlns:a16="http://schemas.microsoft.com/office/drawing/2014/main" id="{53217ED9-4AB6-9E45-98E7-3E6BB7501A97}"/>
                  </a:ext>
                </a:extLst>
              </p:cNvPr>
              <p:cNvSpPr/>
              <p:nvPr userDrawn="1"/>
            </p:nvSpPr>
            <p:spPr>
              <a:xfrm>
                <a:off x="-707357" y="-1830233"/>
                <a:ext cx="6613451" cy="18302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60A97F4-1DD8-604A-B706-7FDE176F6EFA}"/>
                  </a:ext>
                </a:extLst>
              </p:cNvPr>
              <p:cNvSpPr/>
              <p:nvPr userDrawn="1"/>
            </p:nvSpPr>
            <p:spPr>
              <a:xfrm>
                <a:off x="-1895823" y="-786808"/>
                <a:ext cx="1895824" cy="3703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8" name="Title 1"/>
          <p:cNvSpPr>
            <a:spLocks noGrp="1"/>
          </p:cNvSpPr>
          <p:nvPr userDrawn="1">
            <p:ph type="ctrTitle"/>
          </p:nvPr>
        </p:nvSpPr>
        <p:spPr>
          <a:xfrm>
            <a:off x="381000" y="2274919"/>
            <a:ext cx="4399244" cy="2161879"/>
          </a:xfrm>
          <a:prstGeom prst="rect">
            <a:avLst/>
          </a:prstGeom>
        </p:spPr>
        <p:txBody>
          <a:bodyPr lIns="0" tIns="0" rIns="0" bIns="0" anchor="b">
            <a:noAutofit/>
          </a:bodyPr>
          <a:lstStyle>
            <a:lvl1pPr algn="l">
              <a:defRPr sz="4000" b="1"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7811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26151A60-17A9-418A-89B1-AA058DAD0EFA}"/>
              </a:ext>
            </a:extLst>
          </p:cNvPr>
          <p:cNvSpPr>
            <a:spLocks noGrp="1"/>
          </p:cNvSpPr>
          <p:nvPr>
            <p:ph type="body" sz="quarter" idx="15"/>
          </p:nvPr>
        </p:nvSpPr>
        <p:spPr>
          <a:xfrm>
            <a:off x="380531" y="1000340"/>
            <a:ext cx="5563055" cy="485560"/>
          </a:xfrm>
          <a:prstGeom prst="rect">
            <a:avLst/>
          </a:prstGeom>
        </p:spPr>
        <p:txBody>
          <a:bodyPr lIns="0" tIns="0" rIns="0" bIns="0"/>
          <a:lstStyle>
            <a:lvl1pPr marL="0" indent="0">
              <a:lnSpc>
                <a:spcPct val="100000"/>
              </a:lnSpc>
              <a:spcBef>
                <a:spcPts val="0"/>
              </a:spcBef>
              <a:buNone/>
              <a:defRPr sz="2400" b="0">
                <a:solidFill>
                  <a:schemeClr val="accent3"/>
                </a:solidFill>
                <a:latin typeface="+mj-lt"/>
              </a:defRPr>
            </a:lvl1pPr>
            <a:lvl2pPr marL="457200" indent="0">
              <a:buNone/>
              <a:defRPr/>
            </a:lvl2pPr>
          </a:lstStyle>
          <a:p>
            <a:endParaRPr lang="en-US" dirty="0"/>
          </a:p>
        </p:txBody>
      </p:sp>
      <p:sp>
        <p:nvSpPr>
          <p:cNvPr id="11" name="Text Placeholder 5">
            <a:extLst>
              <a:ext uri="{FF2B5EF4-FFF2-40B4-BE49-F238E27FC236}">
                <a16:creationId xmlns:a16="http://schemas.microsoft.com/office/drawing/2014/main" id="{B54CCD14-9BA0-442D-8E54-675CF6809728}"/>
              </a:ext>
            </a:extLst>
          </p:cNvPr>
          <p:cNvSpPr>
            <a:spLocks noGrp="1"/>
          </p:cNvSpPr>
          <p:nvPr>
            <p:ph type="body" sz="quarter" idx="12"/>
          </p:nvPr>
        </p:nvSpPr>
        <p:spPr>
          <a:xfrm>
            <a:off x="381000" y="1638300"/>
            <a:ext cx="5562598" cy="395782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80DAE575-CED6-4088-BFD4-767C6853F1A8}"/>
              </a:ext>
            </a:extLst>
          </p:cNvPr>
          <p:cNvSpPr>
            <a:spLocks noGrp="1"/>
          </p:cNvSpPr>
          <p:nvPr>
            <p:ph type="body" sz="quarter" idx="16"/>
          </p:nvPr>
        </p:nvSpPr>
        <p:spPr>
          <a:xfrm>
            <a:off x="6247931" y="1000340"/>
            <a:ext cx="5563055" cy="485560"/>
          </a:xfrm>
          <a:prstGeom prst="rect">
            <a:avLst/>
          </a:prstGeom>
        </p:spPr>
        <p:txBody>
          <a:bodyPr lIns="0" tIns="0" rIns="0" bIns="0"/>
          <a:lstStyle>
            <a:lvl1pPr marL="0" indent="0">
              <a:lnSpc>
                <a:spcPct val="100000"/>
              </a:lnSpc>
              <a:spcBef>
                <a:spcPts val="0"/>
              </a:spcBef>
              <a:buNone/>
              <a:defRPr sz="2400" b="0">
                <a:solidFill>
                  <a:schemeClr val="accent3"/>
                </a:solidFill>
                <a:latin typeface="+mj-lt"/>
              </a:defRPr>
            </a:lvl1pPr>
            <a:lvl2pPr marL="457200" indent="0">
              <a:buNone/>
              <a:defRPr/>
            </a:lvl2pPr>
          </a:lstStyle>
          <a:p>
            <a:endParaRPr lang="en-US" dirty="0"/>
          </a:p>
        </p:txBody>
      </p:sp>
      <p:sp>
        <p:nvSpPr>
          <p:cNvPr id="15" name="Text Placeholder 5">
            <a:extLst>
              <a:ext uri="{FF2B5EF4-FFF2-40B4-BE49-F238E27FC236}">
                <a16:creationId xmlns:a16="http://schemas.microsoft.com/office/drawing/2014/main" id="{6B5E3912-7D4E-40A0-B466-97FCC7395625}"/>
              </a:ext>
            </a:extLst>
          </p:cNvPr>
          <p:cNvSpPr>
            <a:spLocks noGrp="1"/>
          </p:cNvSpPr>
          <p:nvPr>
            <p:ph type="body" sz="quarter" idx="17"/>
          </p:nvPr>
        </p:nvSpPr>
        <p:spPr>
          <a:xfrm>
            <a:off x="6248400" y="1638300"/>
            <a:ext cx="5562598" cy="395782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096000" y="1000341"/>
            <a:ext cx="0" cy="45957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94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Content/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8" name="Text Placeholder 9">
            <a:extLst>
              <a:ext uri="{FF2B5EF4-FFF2-40B4-BE49-F238E27FC236}">
                <a16:creationId xmlns:a16="http://schemas.microsoft.com/office/drawing/2014/main" id="{33217EBC-9D8F-46B0-B68D-D9502DA81942}"/>
              </a:ext>
            </a:extLst>
          </p:cNvPr>
          <p:cNvSpPr>
            <a:spLocks noGrp="1"/>
          </p:cNvSpPr>
          <p:nvPr>
            <p:ph type="body" sz="quarter" idx="15"/>
          </p:nvPr>
        </p:nvSpPr>
        <p:spPr>
          <a:xfrm>
            <a:off x="380531" y="1000340"/>
            <a:ext cx="5563055" cy="485560"/>
          </a:xfrm>
          <a:prstGeom prst="rect">
            <a:avLst/>
          </a:prstGeom>
        </p:spPr>
        <p:txBody>
          <a:bodyPr lIns="0" tIns="0" rIns="0" bIns="0"/>
          <a:lstStyle>
            <a:lvl1pPr marL="0" indent="0">
              <a:lnSpc>
                <a:spcPct val="100000"/>
              </a:lnSpc>
              <a:spcBef>
                <a:spcPts val="0"/>
              </a:spcBef>
              <a:buNone/>
              <a:defRPr sz="2400" b="0">
                <a:solidFill>
                  <a:schemeClr val="accent3"/>
                </a:solidFill>
                <a:latin typeface="+mj-lt"/>
              </a:defRPr>
            </a:lvl1pPr>
            <a:lvl2pPr marL="457200" indent="0">
              <a:buNone/>
              <a:defRPr/>
            </a:lvl2pPr>
          </a:lstStyle>
          <a:p>
            <a:endParaRPr lang="en-US" dirty="0"/>
          </a:p>
        </p:txBody>
      </p:sp>
      <p:sp>
        <p:nvSpPr>
          <p:cNvPr id="19" name="Text Placeholder 5">
            <a:extLst>
              <a:ext uri="{FF2B5EF4-FFF2-40B4-BE49-F238E27FC236}">
                <a16:creationId xmlns:a16="http://schemas.microsoft.com/office/drawing/2014/main" id="{1B9F4EC3-855E-4676-B203-D9C2E8E91E0F}"/>
              </a:ext>
            </a:extLst>
          </p:cNvPr>
          <p:cNvSpPr>
            <a:spLocks noGrp="1"/>
          </p:cNvSpPr>
          <p:nvPr>
            <p:ph type="body" sz="quarter" idx="12"/>
          </p:nvPr>
        </p:nvSpPr>
        <p:spPr>
          <a:xfrm>
            <a:off x="381000" y="1638300"/>
            <a:ext cx="5562598" cy="395782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a:extLst>
              <a:ext uri="{FF2B5EF4-FFF2-40B4-BE49-F238E27FC236}">
                <a16:creationId xmlns:a16="http://schemas.microsoft.com/office/drawing/2014/main" id="{723E3C7E-DA10-46BD-97B0-9A70F2E5823D}"/>
              </a:ext>
            </a:extLst>
          </p:cNvPr>
          <p:cNvCxnSpPr/>
          <p:nvPr userDrawn="1"/>
        </p:nvCxnSpPr>
        <p:spPr>
          <a:xfrm>
            <a:off x="6096000" y="1000341"/>
            <a:ext cx="0" cy="45957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04F63AC7-F457-434E-8B4B-6EEEB07B5027}"/>
              </a:ext>
            </a:extLst>
          </p:cNvPr>
          <p:cNvSpPr>
            <a:spLocks noGrp="1"/>
          </p:cNvSpPr>
          <p:nvPr>
            <p:ph type="pic" sz="quarter" idx="16" hasCustomPrompt="1"/>
          </p:nvPr>
        </p:nvSpPr>
        <p:spPr>
          <a:xfrm>
            <a:off x="6248400" y="1000340"/>
            <a:ext cx="5562600" cy="4595786"/>
          </a:xfrm>
        </p:spPr>
        <p:txBody>
          <a:bodyPr anchor="ctr" anchorCtr="0"/>
          <a:lstStyle>
            <a:lvl1pPr marL="0" indent="0" algn="ctr">
              <a:buNone/>
              <a:defRPr/>
            </a:lvl1pPr>
          </a:lstStyle>
          <a:p>
            <a:r>
              <a:rPr lang="en-US"/>
              <a:t>Object</a:t>
            </a:r>
          </a:p>
        </p:txBody>
      </p:sp>
    </p:spTree>
    <p:extLst>
      <p:ext uri="{BB962C8B-B14F-4D97-AF65-F5344CB8AC3E}">
        <p14:creationId xmlns:p14="http://schemas.microsoft.com/office/powerpoint/2010/main" val="126056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Object">
    <p:spTree>
      <p:nvGrpSpPr>
        <p:cNvPr id="1" name=""/>
        <p:cNvGrpSpPr/>
        <p:nvPr/>
      </p:nvGrpSpPr>
      <p:grpSpPr>
        <a:xfrm>
          <a:off x="0" y="0"/>
          <a:ext cx="0" cy="0"/>
          <a:chOff x="0" y="0"/>
          <a:chExt cx="0" cy="0"/>
        </a:xfrm>
      </p:grpSpPr>
      <p:sp>
        <p:nvSpPr>
          <p:cNvPr id="3" name="Title 2"/>
          <p:cNvSpPr>
            <a:spLocks noGrp="1"/>
          </p:cNvSpPr>
          <p:nvPr>
            <p:ph type="title"/>
          </p:nvPr>
        </p:nvSpPr>
        <p:spPr>
          <a:xfrm>
            <a:off x="381000" y="274320"/>
            <a:ext cx="11430000" cy="475957"/>
          </a:xfrm>
        </p:spPr>
        <p:txBody>
          <a:bodyPr/>
          <a:lstStyle/>
          <a:p>
            <a:r>
              <a:rPr lang="en-US"/>
              <a:t>Click to edit Master title style</a:t>
            </a:r>
          </a:p>
        </p:txBody>
      </p:sp>
      <p:cxnSp>
        <p:nvCxnSpPr>
          <p:cNvPr id="11" name="Straight Connector 10">
            <a:extLst>
              <a:ext uri="{FF2B5EF4-FFF2-40B4-BE49-F238E27FC236}">
                <a16:creationId xmlns:a16="http://schemas.microsoft.com/office/drawing/2014/main" id="{16CE1DB6-8360-43A6-AD59-326E9418EA8B}"/>
              </a:ext>
            </a:extLst>
          </p:cNvPr>
          <p:cNvCxnSpPr/>
          <p:nvPr userDrawn="1"/>
        </p:nvCxnSpPr>
        <p:spPr>
          <a:xfrm>
            <a:off x="6096000" y="1000341"/>
            <a:ext cx="0" cy="45957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20">
            <a:extLst>
              <a:ext uri="{FF2B5EF4-FFF2-40B4-BE49-F238E27FC236}">
                <a16:creationId xmlns:a16="http://schemas.microsoft.com/office/drawing/2014/main" id="{63D03A85-1787-487E-B4FB-6968E7E78521}"/>
              </a:ext>
            </a:extLst>
          </p:cNvPr>
          <p:cNvSpPr>
            <a:spLocks noGrp="1"/>
          </p:cNvSpPr>
          <p:nvPr>
            <p:ph type="pic" sz="quarter" idx="16" hasCustomPrompt="1"/>
          </p:nvPr>
        </p:nvSpPr>
        <p:spPr>
          <a:xfrm>
            <a:off x="6248400" y="1000340"/>
            <a:ext cx="5562600" cy="4595786"/>
          </a:xfrm>
        </p:spPr>
        <p:txBody>
          <a:bodyPr anchor="ctr" anchorCtr="0"/>
          <a:lstStyle>
            <a:lvl1pPr marL="0" indent="0" algn="ctr">
              <a:buNone/>
              <a:defRPr/>
            </a:lvl1pPr>
          </a:lstStyle>
          <a:p>
            <a:r>
              <a:rPr lang="en-US"/>
              <a:t>Object</a:t>
            </a:r>
          </a:p>
        </p:txBody>
      </p:sp>
      <p:sp>
        <p:nvSpPr>
          <p:cNvPr id="13" name="Picture Placeholder 20">
            <a:extLst>
              <a:ext uri="{FF2B5EF4-FFF2-40B4-BE49-F238E27FC236}">
                <a16:creationId xmlns:a16="http://schemas.microsoft.com/office/drawing/2014/main" id="{25D28DDA-0E1E-4F0B-AE86-D4B2D9BCCAA1}"/>
              </a:ext>
            </a:extLst>
          </p:cNvPr>
          <p:cNvSpPr>
            <a:spLocks noGrp="1"/>
          </p:cNvSpPr>
          <p:nvPr>
            <p:ph type="pic" sz="quarter" idx="17" hasCustomPrompt="1"/>
          </p:nvPr>
        </p:nvSpPr>
        <p:spPr>
          <a:xfrm>
            <a:off x="381000" y="1000340"/>
            <a:ext cx="5562600" cy="4595786"/>
          </a:xfrm>
        </p:spPr>
        <p:txBody>
          <a:bodyPr anchor="ctr" anchorCtr="0"/>
          <a:lstStyle>
            <a:lvl1pPr marL="0" indent="0" algn="ctr">
              <a:buNone/>
              <a:defRPr/>
            </a:lvl1pPr>
          </a:lstStyle>
          <a:p>
            <a:r>
              <a:rPr lang="en-US"/>
              <a:t>Object</a:t>
            </a:r>
          </a:p>
        </p:txBody>
      </p:sp>
    </p:spTree>
    <p:extLst>
      <p:ext uri="{BB962C8B-B14F-4D97-AF65-F5344CB8AC3E}">
        <p14:creationId xmlns:p14="http://schemas.microsoft.com/office/powerpoint/2010/main" val="139133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alphaModFix amt="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132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3071-7D63-449E-9872-BB78DFA0C4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E4756-EBF1-4000-B3CB-A0AC841F08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E6570-0808-4B4F-8871-925515C97C03}"/>
              </a:ext>
            </a:extLst>
          </p:cNvPr>
          <p:cNvSpPr>
            <a:spLocks noGrp="1"/>
          </p:cNvSpPr>
          <p:nvPr>
            <p:ph type="dt" sz="half" idx="10"/>
          </p:nvPr>
        </p:nvSpPr>
        <p:spPr/>
        <p:txBody>
          <a:bodyPr/>
          <a:lstStyle/>
          <a:p>
            <a:fld id="{9FDE531D-E8F7-4328-9F5F-5A109F109CA8}" type="datetimeFigureOut">
              <a:rPr lang="en-US" smtClean="0"/>
              <a:t>4/28/2020</a:t>
            </a:fld>
            <a:endParaRPr lang="en-US"/>
          </a:p>
        </p:txBody>
      </p:sp>
      <p:sp>
        <p:nvSpPr>
          <p:cNvPr id="5" name="Footer Placeholder 4">
            <a:extLst>
              <a:ext uri="{FF2B5EF4-FFF2-40B4-BE49-F238E27FC236}">
                <a16:creationId xmlns:a16="http://schemas.microsoft.com/office/drawing/2014/main" id="{99A2AA0E-1D78-4110-A166-E9C1C1D24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A5D5F-0E68-4E4F-932A-0B3C434CFD09}"/>
              </a:ext>
            </a:extLst>
          </p:cNvPr>
          <p:cNvSpPr>
            <a:spLocks noGrp="1"/>
          </p:cNvSpPr>
          <p:nvPr>
            <p:ph type="sldNum" sz="quarter" idx="12"/>
          </p:nvPr>
        </p:nvSpPr>
        <p:spPr/>
        <p:txBody>
          <a:bodyPr/>
          <a:lstStyle/>
          <a:p>
            <a:fld id="{0A3CB29F-C251-40BC-8719-6C66D9FE9660}" type="slidenum">
              <a:rPr lang="en-US" smtClean="0"/>
              <a:t>‹#›</a:t>
            </a:fld>
            <a:endParaRPr lang="en-US"/>
          </a:p>
        </p:txBody>
      </p:sp>
    </p:spTree>
    <p:extLst>
      <p:ext uri="{BB962C8B-B14F-4D97-AF65-F5344CB8AC3E}">
        <p14:creationId xmlns:p14="http://schemas.microsoft.com/office/powerpoint/2010/main" val="1923253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17E31-7939-4203-80EE-AFB2DD2492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5FB9F5-6A8B-4B85-9838-8AAC5DB7A5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0FF7D4-A813-4032-9D48-257FE44936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056E0E-09C2-473C-A9EC-62B200901666}"/>
              </a:ext>
            </a:extLst>
          </p:cNvPr>
          <p:cNvSpPr>
            <a:spLocks noGrp="1"/>
          </p:cNvSpPr>
          <p:nvPr>
            <p:ph type="dt" sz="half" idx="10"/>
          </p:nvPr>
        </p:nvSpPr>
        <p:spPr/>
        <p:txBody>
          <a:bodyPr/>
          <a:lstStyle/>
          <a:p>
            <a:fld id="{9FDE531D-E8F7-4328-9F5F-5A109F109CA8}" type="datetimeFigureOut">
              <a:rPr lang="en-US" smtClean="0"/>
              <a:t>4/28/2020</a:t>
            </a:fld>
            <a:endParaRPr lang="en-US"/>
          </a:p>
        </p:txBody>
      </p:sp>
      <p:sp>
        <p:nvSpPr>
          <p:cNvPr id="6" name="Footer Placeholder 5">
            <a:extLst>
              <a:ext uri="{FF2B5EF4-FFF2-40B4-BE49-F238E27FC236}">
                <a16:creationId xmlns:a16="http://schemas.microsoft.com/office/drawing/2014/main" id="{08FDDB0B-3D1D-4F65-BB1F-065801034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E0B9ED-BB18-4566-97A4-090A161CC00A}"/>
              </a:ext>
            </a:extLst>
          </p:cNvPr>
          <p:cNvSpPr>
            <a:spLocks noGrp="1"/>
          </p:cNvSpPr>
          <p:nvPr>
            <p:ph type="sldNum" sz="quarter" idx="12"/>
          </p:nvPr>
        </p:nvSpPr>
        <p:spPr/>
        <p:txBody>
          <a:bodyPr/>
          <a:lstStyle/>
          <a:p>
            <a:fld id="{0A3CB29F-C251-40BC-8719-6C66D9FE9660}" type="slidenum">
              <a:rPr lang="en-US" smtClean="0"/>
              <a:t>‹#›</a:t>
            </a:fld>
            <a:endParaRPr lang="en-US"/>
          </a:p>
        </p:txBody>
      </p:sp>
    </p:spTree>
    <p:extLst>
      <p:ext uri="{BB962C8B-B14F-4D97-AF65-F5344CB8AC3E}">
        <p14:creationId xmlns:p14="http://schemas.microsoft.com/office/powerpoint/2010/main" val="2568549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71A34-AC72-4F04-AE5E-8DB379126E14}"/>
              </a:ext>
            </a:extLst>
          </p:cNvPr>
          <p:cNvSpPr>
            <a:spLocks noGrp="1"/>
          </p:cNvSpPr>
          <p:nvPr>
            <p:ph type="dt" sz="half" idx="10"/>
          </p:nvPr>
        </p:nvSpPr>
        <p:spPr/>
        <p:txBody>
          <a:bodyPr/>
          <a:lstStyle/>
          <a:p>
            <a:fld id="{9FDE531D-E8F7-4328-9F5F-5A109F109CA8}" type="datetimeFigureOut">
              <a:rPr lang="en-US" smtClean="0"/>
              <a:t>4/28/2020</a:t>
            </a:fld>
            <a:endParaRPr lang="en-US"/>
          </a:p>
        </p:txBody>
      </p:sp>
      <p:sp>
        <p:nvSpPr>
          <p:cNvPr id="3" name="Footer Placeholder 2">
            <a:extLst>
              <a:ext uri="{FF2B5EF4-FFF2-40B4-BE49-F238E27FC236}">
                <a16:creationId xmlns:a16="http://schemas.microsoft.com/office/drawing/2014/main" id="{21BA6585-0446-4CE7-96E5-AC9FA65507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B10F3F-0E63-4B34-929B-D5AD17E66FA3}"/>
              </a:ext>
            </a:extLst>
          </p:cNvPr>
          <p:cNvSpPr>
            <a:spLocks noGrp="1"/>
          </p:cNvSpPr>
          <p:nvPr>
            <p:ph type="sldNum" sz="quarter" idx="12"/>
          </p:nvPr>
        </p:nvSpPr>
        <p:spPr/>
        <p:txBody>
          <a:bodyPr/>
          <a:lstStyle/>
          <a:p>
            <a:fld id="{0A3CB29F-C251-40BC-8719-6C66D9FE9660}" type="slidenum">
              <a:rPr lang="en-US" smtClean="0"/>
              <a:t>‹#›</a:t>
            </a:fld>
            <a:endParaRPr lang="en-US"/>
          </a:p>
        </p:txBody>
      </p:sp>
    </p:spTree>
    <p:extLst>
      <p:ext uri="{BB962C8B-B14F-4D97-AF65-F5344CB8AC3E}">
        <p14:creationId xmlns:p14="http://schemas.microsoft.com/office/powerpoint/2010/main" val="1405088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25907-CD59-4330-8EDE-108C7388CD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10ED35-8611-42E8-ACAB-AE742543CD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013486-F8AE-461D-9C61-E6868FAD3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D13808-9954-48B6-A1F2-7B421A66E95E}"/>
              </a:ext>
            </a:extLst>
          </p:cNvPr>
          <p:cNvSpPr>
            <a:spLocks noGrp="1"/>
          </p:cNvSpPr>
          <p:nvPr>
            <p:ph type="dt" sz="half" idx="10"/>
          </p:nvPr>
        </p:nvSpPr>
        <p:spPr/>
        <p:txBody>
          <a:bodyPr/>
          <a:lstStyle/>
          <a:p>
            <a:fld id="{9FDE531D-E8F7-4328-9F5F-5A109F109CA8}" type="datetimeFigureOut">
              <a:rPr lang="en-US" smtClean="0"/>
              <a:t>4/28/2020</a:t>
            </a:fld>
            <a:endParaRPr lang="en-US"/>
          </a:p>
        </p:txBody>
      </p:sp>
      <p:sp>
        <p:nvSpPr>
          <p:cNvPr id="6" name="Footer Placeholder 5">
            <a:extLst>
              <a:ext uri="{FF2B5EF4-FFF2-40B4-BE49-F238E27FC236}">
                <a16:creationId xmlns:a16="http://schemas.microsoft.com/office/drawing/2014/main" id="{38724811-3234-4093-8625-C1C0043427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5B7DFE1-6A1C-42DC-809E-AE2AD042AE30}"/>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030258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11AB-321D-43BE-97C4-C982923CD9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7B201-6384-427E-A3F3-E5352D9C57D5}"/>
              </a:ext>
            </a:extLst>
          </p:cNvPr>
          <p:cNvSpPr>
            <a:spLocks noGrp="1"/>
          </p:cNvSpPr>
          <p:nvPr>
            <p:ph type="dt" sz="half" idx="10"/>
          </p:nvPr>
        </p:nvSpPr>
        <p:spPr/>
        <p:txBody>
          <a:bodyPr/>
          <a:lstStyle/>
          <a:p>
            <a:fld id="{9FDE531D-E8F7-4328-9F5F-5A109F109CA8}" type="datetimeFigureOut">
              <a:rPr lang="en-US" smtClean="0"/>
              <a:t>4/28/2020</a:t>
            </a:fld>
            <a:endParaRPr lang="en-US"/>
          </a:p>
        </p:txBody>
      </p:sp>
      <p:sp>
        <p:nvSpPr>
          <p:cNvPr id="4" name="Footer Placeholder 3">
            <a:extLst>
              <a:ext uri="{FF2B5EF4-FFF2-40B4-BE49-F238E27FC236}">
                <a16:creationId xmlns:a16="http://schemas.microsoft.com/office/drawing/2014/main" id="{062C23A5-008C-40B0-A94F-387FB08164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BE41A3-43C8-45D6-BCD0-CDD8BC2E5616}"/>
              </a:ext>
            </a:extLst>
          </p:cNvPr>
          <p:cNvSpPr>
            <a:spLocks noGrp="1"/>
          </p:cNvSpPr>
          <p:nvPr>
            <p:ph type="sldNum" sz="quarter" idx="12"/>
          </p:nvPr>
        </p:nvSpPr>
        <p:spPr/>
        <p:txBody>
          <a:bodyPr/>
          <a:lstStyle/>
          <a:p>
            <a:fld id="{0A3CB29F-C251-40BC-8719-6C66D9FE9660}" type="slidenum">
              <a:rPr lang="en-US" smtClean="0"/>
              <a:t>‹#›</a:t>
            </a:fld>
            <a:endParaRPr lang="en-US"/>
          </a:p>
        </p:txBody>
      </p:sp>
    </p:spTree>
    <p:extLst>
      <p:ext uri="{BB962C8B-B14F-4D97-AF65-F5344CB8AC3E}">
        <p14:creationId xmlns:p14="http://schemas.microsoft.com/office/powerpoint/2010/main" val="298045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4D45FB-EDCA-489F-AA66-22258F950E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93" t="21837" r="22747" b="6397"/>
          <a:stretch/>
        </p:blipFill>
        <p:spPr>
          <a:xfrm>
            <a:off x="0" y="-1"/>
            <a:ext cx="12192000" cy="6729609"/>
          </a:xfrm>
          <a:prstGeom prst="rect">
            <a:avLst/>
          </a:prstGeom>
        </p:spPr>
      </p:pic>
      <p:sp>
        <p:nvSpPr>
          <p:cNvPr id="18" name="Rectangle 17">
            <a:extLst>
              <a:ext uri="{FF2B5EF4-FFF2-40B4-BE49-F238E27FC236}">
                <a16:creationId xmlns:a16="http://schemas.microsoft.com/office/drawing/2014/main" id="{CEF77D74-2CC0-44F5-A2D7-C988252FCBFD}"/>
              </a:ext>
            </a:extLst>
          </p:cNvPr>
          <p:cNvSpPr/>
          <p:nvPr userDrawn="1"/>
        </p:nvSpPr>
        <p:spPr>
          <a:xfrm>
            <a:off x="0" y="-2738"/>
            <a:ext cx="12192000" cy="6732347"/>
          </a:xfrm>
          <a:prstGeom prst="rect">
            <a:avLst/>
          </a:prstGeom>
          <a:gradFill>
            <a:gsLst>
              <a:gs pos="55000">
                <a:schemeClr val="accent4">
                  <a:alpha val="0"/>
                </a:schemeClr>
              </a:gs>
              <a:gs pos="14000">
                <a:schemeClr val="accent2">
                  <a:alpha val="8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7C0A7620-575E-4F43-828A-950FE53FC80B}"/>
              </a:ext>
            </a:extLst>
          </p:cNvPr>
          <p:cNvSpPr/>
          <p:nvPr userDrawn="1"/>
        </p:nvSpPr>
        <p:spPr>
          <a:xfrm>
            <a:off x="7644188" y="-2739"/>
            <a:ext cx="4547810" cy="5875868"/>
          </a:xfrm>
          <a:custGeom>
            <a:avLst/>
            <a:gdLst>
              <a:gd name="connsiteX0" fmla="*/ 0 w 3787615"/>
              <a:gd name="connsiteY0" fmla="*/ 0 h 5108871"/>
              <a:gd name="connsiteX1" fmla="*/ 3787615 w 3787615"/>
              <a:gd name="connsiteY1" fmla="*/ 0 h 5108871"/>
              <a:gd name="connsiteX2" fmla="*/ 3787615 w 3787615"/>
              <a:gd name="connsiteY2" fmla="*/ 5108871 h 5108871"/>
            </a:gdLst>
            <a:ahLst/>
            <a:cxnLst>
              <a:cxn ang="0">
                <a:pos x="connsiteX0" y="connsiteY0"/>
              </a:cxn>
              <a:cxn ang="0">
                <a:pos x="connsiteX1" y="connsiteY1"/>
              </a:cxn>
              <a:cxn ang="0">
                <a:pos x="connsiteX2" y="connsiteY2"/>
              </a:cxn>
            </a:cxnLst>
            <a:rect l="l" t="t" r="r" b="b"/>
            <a:pathLst>
              <a:path w="3787615" h="5108871">
                <a:moveTo>
                  <a:pt x="0" y="0"/>
                </a:moveTo>
                <a:lnTo>
                  <a:pt x="3787615" y="0"/>
                </a:lnTo>
                <a:lnTo>
                  <a:pt x="3787615" y="5108871"/>
                </a:lnTo>
                <a:close/>
              </a:path>
            </a:pathLst>
          </a:cu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BBBFE69-29B1-4CDC-9376-245C0D198B12}"/>
              </a:ext>
            </a:extLst>
          </p:cNvPr>
          <p:cNvSpPr/>
          <p:nvPr userDrawn="1"/>
        </p:nvSpPr>
        <p:spPr>
          <a:xfrm rot="3119943">
            <a:off x="6744767" y="1298437"/>
            <a:ext cx="3705145" cy="195801"/>
          </a:xfrm>
          <a:custGeom>
            <a:avLst/>
            <a:gdLst>
              <a:gd name="connsiteX0" fmla="*/ 0 w 2778859"/>
              <a:gd name="connsiteY0" fmla="*/ 146851 h 146851"/>
              <a:gd name="connsiteX1" fmla="*/ 115652 w 2778859"/>
              <a:gd name="connsiteY1" fmla="*/ 0 h 146851"/>
              <a:gd name="connsiteX2" fmla="*/ 2778859 w 2778859"/>
              <a:gd name="connsiteY2" fmla="*/ 0 h 146851"/>
              <a:gd name="connsiteX3" fmla="*/ 2619612 w 2778859"/>
              <a:gd name="connsiteY3" fmla="*/ 146851 h 146851"/>
            </a:gdLst>
            <a:ahLst/>
            <a:cxnLst>
              <a:cxn ang="0">
                <a:pos x="connsiteX0" y="connsiteY0"/>
              </a:cxn>
              <a:cxn ang="0">
                <a:pos x="connsiteX1" y="connsiteY1"/>
              </a:cxn>
              <a:cxn ang="0">
                <a:pos x="connsiteX2" y="connsiteY2"/>
              </a:cxn>
              <a:cxn ang="0">
                <a:pos x="connsiteX3" y="connsiteY3"/>
              </a:cxn>
            </a:cxnLst>
            <a:rect l="l" t="t" r="r" b="b"/>
            <a:pathLst>
              <a:path w="2778859" h="146851">
                <a:moveTo>
                  <a:pt x="0" y="146851"/>
                </a:moveTo>
                <a:lnTo>
                  <a:pt x="115652" y="0"/>
                </a:lnTo>
                <a:lnTo>
                  <a:pt x="2778859" y="0"/>
                </a:lnTo>
                <a:lnTo>
                  <a:pt x="2619612" y="146851"/>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Subtitle 2"/>
          <p:cNvSpPr>
            <a:spLocks noGrp="1"/>
          </p:cNvSpPr>
          <p:nvPr userDrawn="1">
            <p:ph type="subTitle" idx="1"/>
          </p:nvPr>
        </p:nvSpPr>
        <p:spPr>
          <a:xfrm>
            <a:off x="380999" y="4764471"/>
            <a:ext cx="4399243" cy="659849"/>
          </a:xfrm>
          <a:prstGeom prst="rect">
            <a:avLst/>
          </a:prstGeom>
        </p:spPr>
        <p:txBody>
          <a:bodyPr lIns="0" tIns="0" rIns="0" bIns="0"/>
          <a:lstStyle>
            <a:lvl1pPr marL="0" indent="0" algn="l">
              <a:lnSpc>
                <a:spcPct val="100000"/>
              </a:lnSpc>
              <a:spcBef>
                <a:spcPts val="0"/>
              </a:spcBef>
              <a:buNone/>
              <a:defRPr sz="24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6C5C08A6-6227-4D9D-9A02-9BB62841A316}"/>
              </a:ext>
            </a:extLst>
          </p:cNvPr>
          <p:cNvCxnSpPr>
            <a:cxnSpLocks/>
          </p:cNvCxnSpPr>
          <p:nvPr userDrawn="1"/>
        </p:nvCxnSpPr>
        <p:spPr>
          <a:xfrm>
            <a:off x="381000" y="4546314"/>
            <a:ext cx="14477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DF87ADA1-07B4-8345-8EBA-F07C3BD43612}"/>
              </a:ext>
            </a:extLst>
          </p:cNvPr>
          <p:cNvGrpSpPr/>
          <p:nvPr userDrawn="1"/>
        </p:nvGrpSpPr>
        <p:grpSpPr>
          <a:xfrm>
            <a:off x="-2054141" y="-1830233"/>
            <a:ext cx="11546527" cy="5301292"/>
            <a:chOff x="-2054141" y="-1830233"/>
            <a:chExt cx="11546527" cy="5301292"/>
          </a:xfrm>
        </p:grpSpPr>
        <p:sp>
          <p:nvSpPr>
            <p:cNvPr id="15" name="Freeform 14">
              <a:extLst>
                <a:ext uri="{FF2B5EF4-FFF2-40B4-BE49-F238E27FC236}">
                  <a16:creationId xmlns:a16="http://schemas.microsoft.com/office/drawing/2014/main" id="{BFE80B35-FDC9-5D45-A42B-5C22EDF7C677}"/>
                </a:ext>
              </a:extLst>
            </p:cNvPr>
            <p:cNvSpPr/>
            <p:nvPr userDrawn="1"/>
          </p:nvSpPr>
          <p:spPr>
            <a:xfrm rot="20853160">
              <a:off x="-2054141" y="-1614888"/>
              <a:ext cx="11546527" cy="5085947"/>
            </a:xfrm>
            <a:custGeom>
              <a:avLst/>
              <a:gdLst>
                <a:gd name="connsiteX0" fmla="*/ 276446 w 6306594"/>
                <a:gd name="connsiteY0" fmla="*/ 3051544 h 3051544"/>
                <a:gd name="connsiteX1" fmla="*/ 276446 w 6306594"/>
                <a:gd name="connsiteY1" fmla="*/ 3051544 h 3051544"/>
                <a:gd name="connsiteX2" fmla="*/ 382772 w 6306594"/>
                <a:gd name="connsiteY2" fmla="*/ 2902688 h 3051544"/>
                <a:gd name="connsiteX3" fmla="*/ 446567 w 6306594"/>
                <a:gd name="connsiteY3" fmla="*/ 2849525 h 3051544"/>
                <a:gd name="connsiteX4" fmla="*/ 510363 w 6306594"/>
                <a:gd name="connsiteY4" fmla="*/ 2828260 h 3051544"/>
                <a:gd name="connsiteX5" fmla="*/ 574158 w 6306594"/>
                <a:gd name="connsiteY5" fmla="*/ 2785730 h 3051544"/>
                <a:gd name="connsiteX6" fmla="*/ 637953 w 6306594"/>
                <a:gd name="connsiteY6" fmla="*/ 2764465 h 3051544"/>
                <a:gd name="connsiteX7" fmla="*/ 669851 w 6306594"/>
                <a:gd name="connsiteY7" fmla="*/ 2753832 h 3051544"/>
                <a:gd name="connsiteX8" fmla="*/ 701749 w 6306594"/>
                <a:gd name="connsiteY8" fmla="*/ 2732567 h 3051544"/>
                <a:gd name="connsiteX9" fmla="*/ 765544 w 6306594"/>
                <a:gd name="connsiteY9" fmla="*/ 2711302 h 3051544"/>
                <a:gd name="connsiteX10" fmla="*/ 797442 w 6306594"/>
                <a:gd name="connsiteY10" fmla="*/ 2700669 h 3051544"/>
                <a:gd name="connsiteX11" fmla="*/ 839972 w 6306594"/>
                <a:gd name="connsiteY11" fmla="*/ 2690037 h 3051544"/>
                <a:gd name="connsiteX12" fmla="*/ 935665 w 6306594"/>
                <a:gd name="connsiteY12" fmla="*/ 2658139 h 3051544"/>
                <a:gd name="connsiteX13" fmla="*/ 967563 w 6306594"/>
                <a:gd name="connsiteY13" fmla="*/ 2647507 h 3051544"/>
                <a:gd name="connsiteX14" fmla="*/ 1031358 w 6306594"/>
                <a:gd name="connsiteY14" fmla="*/ 2636874 h 3051544"/>
                <a:gd name="connsiteX15" fmla="*/ 1233377 w 6306594"/>
                <a:gd name="connsiteY15" fmla="*/ 2615609 h 3051544"/>
                <a:gd name="connsiteX16" fmla="*/ 1403497 w 6306594"/>
                <a:gd name="connsiteY16" fmla="*/ 2594344 h 3051544"/>
                <a:gd name="connsiteX17" fmla="*/ 1531088 w 6306594"/>
                <a:gd name="connsiteY17" fmla="*/ 2583711 h 3051544"/>
                <a:gd name="connsiteX18" fmla="*/ 1850065 w 6306594"/>
                <a:gd name="connsiteY18" fmla="*/ 2573079 h 3051544"/>
                <a:gd name="connsiteX19" fmla="*/ 2339163 w 6306594"/>
                <a:gd name="connsiteY19" fmla="*/ 2594344 h 3051544"/>
                <a:gd name="connsiteX20" fmla="*/ 2838893 w 6306594"/>
                <a:gd name="connsiteY20" fmla="*/ 2583711 h 3051544"/>
                <a:gd name="connsiteX21" fmla="*/ 3051544 w 6306594"/>
                <a:gd name="connsiteY21" fmla="*/ 2551814 h 3051544"/>
                <a:gd name="connsiteX22" fmla="*/ 3094074 w 6306594"/>
                <a:gd name="connsiteY22" fmla="*/ 2541181 h 3051544"/>
                <a:gd name="connsiteX23" fmla="*/ 3189767 w 6306594"/>
                <a:gd name="connsiteY23" fmla="*/ 2519916 h 3051544"/>
                <a:gd name="connsiteX24" fmla="*/ 3221665 w 6306594"/>
                <a:gd name="connsiteY24" fmla="*/ 2509283 h 3051544"/>
                <a:gd name="connsiteX25" fmla="*/ 3274828 w 6306594"/>
                <a:gd name="connsiteY25" fmla="*/ 2498651 h 3051544"/>
                <a:gd name="connsiteX26" fmla="*/ 3338623 w 6306594"/>
                <a:gd name="connsiteY26" fmla="*/ 2466753 h 3051544"/>
                <a:gd name="connsiteX27" fmla="*/ 3391786 w 6306594"/>
                <a:gd name="connsiteY27" fmla="*/ 2456121 h 3051544"/>
                <a:gd name="connsiteX28" fmla="*/ 3434316 w 6306594"/>
                <a:gd name="connsiteY28" fmla="*/ 2434856 h 3051544"/>
                <a:gd name="connsiteX29" fmla="*/ 3466214 w 6306594"/>
                <a:gd name="connsiteY29" fmla="*/ 2424223 h 3051544"/>
                <a:gd name="connsiteX30" fmla="*/ 3498111 w 6306594"/>
                <a:gd name="connsiteY30" fmla="*/ 2402958 h 3051544"/>
                <a:gd name="connsiteX31" fmla="*/ 3561907 w 6306594"/>
                <a:gd name="connsiteY31" fmla="*/ 2371060 h 3051544"/>
                <a:gd name="connsiteX32" fmla="*/ 3583172 w 6306594"/>
                <a:gd name="connsiteY32" fmla="*/ 2339163 h 3051544"/>
                <a:gd name="connsiteX33" fmla="*/ 3646967 w 6306594"/>
                <a:gd name="connsiteY33" fmla="*/ 2296632 h 3051544"/>
                <a:gd name="connsiteX34" fmla="*/ 3668232 w 6306594"/>
                <a:gd name="connsiteY34" fmla="*/ 2254102 h 3051544"/>
                <a:gd name="connsiteX35" fmla="*/ 3732028 w 6306594"/>
                <a:gd name="connsiteY35" fmla="*/ 2190307 h 3051544"/>
                <a:gd name="connsiteX36" fmla="*/ 3763925 w 6306594"/>
                <a:gd name="connsiteY36" fmla="*/ 2158409 h 3051544"/>
                <a:gd name="connsiteX37" fmla="*/ 3827721 w 6306594"/>
                <a:gd name="connsiteY37" fmla="*/ 2094614 h 3051544"/>
                <a:gd name="connsiteX38" fmla="*/ 3859618 w 6306594"/>
                <a:gd name="connsiteY38" fmla="*/ 2062716 h 3051544"/>
                <a:gd name="connsiteX39" fmla="*/ 3891516 w 6306594"/>
                <a:gd name="connsiteY39" fmla="*/ 2020186 h 3051544"/>
                <a:gd name="connsiteX40" fmla="*/ 3934046 w 6306594"/>
                <a:gd name="connsiteY40" fmla="*/ 1977656 h 3051544"/>
                <a:gd name="connsiteX41" fmla="*/ 3955311 w 6306594"/>
                <a:gd name="connsiteY41" fmla="*/ 1945758 h 3051544"/>
                <a:gd name="connsiteX42" fmla="*/ 3976577 w 6306594"/>
                <a:gd name="connsiteY42" fmla="*/ 1924493 h 3051544"/>
                <a:gd name="connsiteX43" fmla="*/ 4019107 w 6306594"/>
                <a:gd name="connsiteY43" fmla="*/ 1860697 h 3051544"/>
                <a:gd name="connsiteX44" fmla="*/ 4029739 w 6306594"/>
                <a:gd name="connsiteY44" fmla="*/ 1828800 h 3051544"/>
                <a:gd name="connsiteX45" fmla="*/ 4136065 w 6306594"/>
                <a:gd name="connsiteY45" fmla="*/ 1679944 h 3051544"/>
                <a:gd name="connsiteX46" fmla="*/ 4157330 w 6306594"/>
                <a:gd name="connsiteY46" fmla="*/ 1648046 h 3051544"/>
                <a:gd name="connsiteX47" fmla="*/ 4178595 w 6306594"/>
                <a:gd name="connsiteY47" fmla="*/ 1605516 h 3051544"/>
                <a:gd name="connsiteX48" fmla="*/ 4221125 w 6306594"/>
                <a:gd name="connsiteY48" fmla="*/ 1541721 h 3051544"/>
                <a:gd name="connsiteX49" fmla="*/ 4242390 w 6306594"/>
                <a:gd name="connsiteY49" fmla="*/ 1499190 h 3051544"/>
                <a:gd name="connsiteX50" fmla="*/ 4263656 w 6306594"/>
                <a:gd name="connsiteY50" fmla="*/ 1477925 h 3051544"/>
                <a:gd name="connsiteX51" fmla="*/ 4284921 w 6306594"/>
                <a:gd name="connsiteY51" fmla="*/ 1446028 h 3051544"/>
                <a:gd name="connsiteX52" fmla="*/ 4316818 w 6306594"/>
                <a:gd name="connsiteY52" fmla="*/ 1403497 h 3051544"/>
                <a:gd name="connsiteX53" fmla="*/ 4359349 w 6306594"/>
                <a:gd name="connsiteY53" fmla="*/ 1339702 h 3051544"/>
                <a:gd name="connsiteX54" fmla="*/ 4412511 w 6306594"/>
                <a:gd name="connsiteY54" fmla="*/ 1254642 h 3051544"/>
                <a:gd name="connsiteX55" fmla="*/ 4433777 w 6306594"/>
                <a:gd name="connsiteY55" fmla="*/ 1233376 h 3051544"/>
                <a:gd name="connsiteX56" fmla="*/ 4476307 w 6306594"/>
                <a:gd name="connsiteY56" fmla="*/ 1169581 h 3051544"/>
                <a:gd name="connsiteX57" fmla="*/ 4529470 w 6306594"/>
                <a:gd name="connsiteY57" fmla="*/ 1116418 h 3051544"/>
                <a:gd name="connsiteX58" fmla="*/ 4572000 w 6306594"/>
                <a:gd name="connsiteY58" fmla="*/ 1052623 h 3051544"/>
                <a:gd name="connsiteX59" fmla="*/ 4635795 w 6306594"/>
                <a:gd name="connsiteY59" fmla="*/ 988828 h 3051544"/>
                <a:gd name="connsiteX60" fmla="*/ 4678325 w 6306594"/>
                <a:gd name="connsiteY60" fmla="*/ 956930 h 3051544"/>
                <a:gd name="connsiteX61" fmla="*/ 4699590 w 6306594"/>
                <a:gd name="connsiteY61" fmla="*/ 925032 h 3051544"/>
                <a:gd name="connsiteX62" fmla="*/ 4774018 w 6306594"/>
                <a:gd name="connsiteY62" fmla="*/ 861237 h 3051544"/>
                <a:gd name="connsiteX63" fmla="*/ 4805916 w 6306594"/>
                <a:gd name="connsiteY63" fmla="*/ 818707 h 3051544"/>
                <a:gd name="connsiteX64" fmla="*/ 4837814 w 6306594"/>
                <a:gd name="connsiteY64" fmla="*/ 797442 h 3051544"/>
                <a:gd name="connsiteX65" fmla="*/ 4859079 w 6306594"/>
                <a:gd name="connsiteY65" fmla="*/ 776176 h 3051544"/>
                <a:gd name="connsiteX66" fmla="*/ 4890977 w 6306594"/>
                <a:gd name="connsiteY66" fmla="*/ 754911 h 3051544"/>
                <a:gd name="connsiteX67" fmla="*/ 4976037 w 6306594"/>
                <a:gd name="connsiteY67" fmla="*/ 691116 h 3051544"/>
                <a:gd name="connsiteX68" fmla="*/ 5092995 w 6306594"/>
                <a:gd name="connsiteY68" fmla="*/ 606056 h 3051544"/>
                <a:gd name="connsiteX69" fmla="*/ 5146158 w 6306594"/>
                <a:gd name="connsiteY69" fmla="*/ 584790 h 3051544"/>
                <a:gd name="connsiteX70" fmla="*/ 5188688 w 6306594"/>
                <a:gd name="connsiteY70" fmla="*/ 563525 h 3051544"/>
                <a:gd name="connsiteX71" fmla="*/ 5295014 w 6306594"/>
                <a:gd name="connsiteY71" fmla="*/ 531628 h 3051544"/>
                <a:gd name="connsiteX72" fmla="*/ 5411972 w 6306594"/>
                <a:gd name="connsiteY72" fmla="*/ 489097 h 3051544"/>
                <a:gd name="connsiteX73" fmla="*/ 5518297 w 6306594"/>
                <a:gd name="connsiteY73" fmla="*/ 457200 h 3051544"/>
                <a:gd name="connsiteX74" fmla="*/ 5624623 w 6306594"/>
                <a:gd name="connsiteY74" fmla="*/ 414669 h 3051544"/>
                <a:gd name="connsiteX75" fmla="*/ 5667153 w 6306594"/>
                <a:gd name="connsiteY75" fmla="*/ 404037 h 3051544"/>
                <a:gd name="connsiteX76" fmla="*/ 5720316 w 6306594"/>
                <a:gd name="connsiteY76" fmla="*/ 382772 h 3051544"/>
                <a:gd name="connsiteX77" fmla="*/ 5773479 w 6306594"/>
                <a:gd name="connsiteY77" fmla="*/ 372139 h 3051544"/>
                <a:gd name="connsiteX78" fmla="*/ 5890437 w 6306594"/>
                <a:gd name="connsiteY78" fmla="*/ 350874 h 3051544"/>
                <a:gd name="connsiteX79" fmla="*/ 6145618 w 6306594"/>
                <a:gd name="connsiteY79" fmla="*/ 361507 h 3051544"/>
                <a:gd name="connsiteX80" fmla="*/ 6305107 w 6306594"/>
                <a:gd name="connsiteY80" fmla="*/ 350874 h 3051544"/>
                <a:gd name="connsiteX81" fmla="*/ 6156251 w 6306594"/>
                <a:gd name="connsiteY81" fmla="*/ 329609 h 3051544"/>
                <a:gd name="connsiteX82" fmla="*/ 6071190 w 6306594"/>
                <a:gd name="connsiteY82" fmla="*/ 318976 h 3051544"/>
                <a:gd name="connsiteX83" fmla="*/ 5932967 w 6306594"/>
                <a:gd name="connsiteY83" fmla="*/ 297711 h 3051544"/>
                <a:gd name="connsiteX84" fmla="*/ 5273749 w 6306594"/>
                <a:gd name="connsiteY84" fmla="*/ 223283 h 3051544"/>
                <a:gd name="connsiteX85" fmla="*/ 4572000 w 6306594"/>
                <a:gd name="connsiteY85" fmla="*/ 127590 h 3051544"/>
                <a:gd name="connsiteX86" fmla="*/ 4093535 w 6306594"/>
                <a:gd name="connsiteY86" fmla="*/ 63795 h 3051544"/>
                <a:gd name="connsiteX87" fmla="*/ 3710763 w 6306594"/>
                <a:gd name="connsiteY87" fmla="*/ 31897 h 3051544"/>
                <a:gd name="connsiteX88" fmla="*/ 3232297 w 6306594"/>
                <a:gd name="connsiteY88" fmla="*/ 10632 h 3051544"/>
                <a:gd name="connsiteX89" fmla="*/ 2530549 w 6306594"/>
                <a:gd name="connsiteY89" fmla="*/ 0 h 3051544"/>
                <a:gd name="connsiteX90" fmla="*/ 1775637 w 6306594"/>
                <a:gd name="connsiteY90" fmla="*/ 10632 h 3051544"/>
                <a:gd name="connsiteX91" fmla="*/ 1424763 w 6306594"/>
                <a:gd name="connsiteY91" fmla="*/ 31897 h 3051544"/>
                <a:gd name="connsiteX92" fmla="*/ 1265274 w 6306594"/>
                <a:gd name="connsiteY92" fmla="*/ 42530 h 3051544"/>
                <a:gd name="connsiteX93" fmla="*/ 1127051 w 6306594"/>
                <a:gd name="connsiteY93" fmla="*/ 53163 h 3051544"/>
                <a:gd name="connsiteX94" fmla="*/ 733646 w 6306594"/>
                <a:gd name="connsiteY94" fmla="*/ 74428 h 3051544"/>
                <a:gd name="connsiteX95" fmla="*/ 361507 w 6306594"/>
                <a:gd name="connsiteY95" fmla="*/ 85060 h 3051544"/>
                <a:gd name="connsiteX96" fmla="*/ 265814 w 6306594"/>
                <a:gd name="connsiteY96" fmla="*/ 106325 h 3051544"/>
                <a:gd name="connsiteX97" fmla="*/ 138223 w 6306594"/>
                <a:gd name="connsiteY97" fmla="*/ 127590 h 3051544"/>
                <a:gd name="connsiteX98" fmla="*/ 116958 w 6306594"/>
                <a:gd name="connsiteY98" fmla="*/ 148856 h 3051544"/>
                <a:gd name="connsiteX99" fmla="*/ 95693 w 6306594"/>
                <a:gd name="connsiteY99" fmla="*/ 233916 h 3051544"/>
                <a:gd name="connsiteX100" fmla="*/ 74428 w 6306594"/>
                <a:gd name="connsiteY100" fmla="*/ 382772 h 3051544"/>
                <a:gd name="connsiteX101" fmla="*/ 42530 w 6306594"/>
                <a:gd name="connsiteY101" fmla="*/ 765544 h 3051544"/>
                <a:gd name="connsiteX102" fmla="*/ 21265 w 6306594"/>
                <a:gd name="connsiteY102" fmla="*/ 925032 h 3051544"/>
                <a:gd name="connsiteX103" fmla="*/ 10632 w 6306594"/>
                <a:gd name="connsiteY103" fmla="*/ 1127051 h 3051544"/>
                <a:gd name="connsiteX104" fmla="*/ 0 w 6306594"/>
                <a:gd name="connsiteY104" fmla="*/ 1244009 h 3051544"/>
                <a:gd name="connsiteX105" fmla="*/ 10632 w 6306594"/>
                <a:gd name="connsiteY105" fmla="*/ 1945758 h 3051544"/>
                <a:gd name="connsiteX106" fmla="*/ 21265 w 6306594"/>
                <a:gd name="connsiteY106" fmla="*/ 2743200 h 3051544"/>
                <a:gd name="connsiteX107" fmla="*/ 42530 w 6306594"/>
                <a:gd name="connsiteY107" fmla="*/ 2913321 h 3051544"/>
                <a:gd name="connsiteX108" fmla="*/ 53163 w 6306594"/>
                <a:gd name="connsiteY108" fmla="*/ 2987749 h 3051544"/>
                <a:gd name="connsiteX109" fmla="*/ 63795 w 6306594"/>
                <a:gd name="connsiteY109" fmla="*/ 3040911 h 3051544"/>
                <a:gd name="connsiteX110" fmla="*/ 276446 w 6306594"/>
                <a:gd name="connsiteY110" fmla="*/ 3051544 h 305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306594" h="3051544">
                  <a:moveTo>
                    <a:pt x="276446" y="3051544"/>
                  </a:moveTo>
                  <a:lnTo>
                    <a:pt x="276446" y="3051544"/>
                  </a:lnTo>
                  <a:cubicBezTo>
                    <a:pt x="332426" y="2939585"/>
                    <a:pt x="296561" y="2988899"/>
                    <a:pt x="382772" y="2902688"/>
                  </a:cubicBezTo>
                  <a:cubicBezTo>
                    <a:pt x="402802" y="2882658"/>
                    <a:pt x="419923" y="2861367"/>
                    <a:pt x="446567" y="2849525"/>
                  </a:cubicBezTo>
                  <a:cubicBezTo>
                    <a:pt x="467051" y="2840421"/>
                    <a:pt x="491712" y="2840694"/>
                    <a:pt x="510363" y="2828260"/>
                  </a:cubicBezTo>
                  <a:cubicBezTo>
                    <a:pt x="531628" y="2814083"/>
                    <a:pt x="549912" y="2793812"/>
                    <a:pt x="574158" y="2785730"/>
                  </a:cubicBezTo>
                  <a:lnTo>
                    <a:pt x="637953" y="2764465"/>
                  </a:lnTo>
                  <a:cubicBezTo>
                    <a:pt x="648586" y="2760921"/>
                    <a:pt x="660525" y="2760049"/>
                    <a:pt x="669851" y="2753832"/>
                  </a:cubicBezTo>
                  <a:cubicBezTo>
                    <a:pt x="680484" y="2746744"/>
                    <a:pt x="690072" y="2737757"/>
                    <a:pt x="701749" y="2732567"/>
                  </a:cubicBezTo>
                  <a:cubicBezTo>
                    <a:pt x="722232" y="2723463"/>
                    <a:pt x="744279" y="2718390"/>
                    <a:pt x="765544" y="2711302"/>
                  </a:cubicBezTo>
                  <a:cubicBezTo>
                    <a:pt x="776177" y="2707758"/>
                    <a:pt x="786569" y="2703387"/>
                    <a:pt x="797442" y="2700669"/>
                  </a:cubicBezTo>
                  <a:cubicBezTo>
                    <a:pt x="811619" y="2697125"/>
                    <a:pt x="825975" y="2694236"/>
                    <a:pt x="839972" y="2690037"/>
                  </a:cubicBezTo>
                  <a:cubicBezTo>
                    <a:pt x="840010" y="2690026"/>
                    <a:pt x="919697" y="2663461"/>
                    <a:pt x="935665" y="2658139"/>
                  </a:cubicBezTo>
                  <a:cubicBezTo>
                    <a:pt x="946298" y="2654595"/>
                    <a:pt x="956508" y="2649350"/>
                    <a:pt x="967563" y="2647507"/>
                  </a:cubicBezTo>
                  <a:cubicBezTo>
                    <a:pt x="988828" y="2643963"/>
                    <a:pt x="1009953" y="2639443"/>
                    <a:pt x="1031358" y="2636874"/>
                  </a:cubicBezTo>
                  <a:cubicBezTo>
                    <a:pt x="1098587" y="2628806"/>
                    <a:pt x="1166346" y="2625185"/>
                    <a:pt x="1233377" y="2615609"/>
                  </a:cubicBezTo>
                  <a:cubicBezTo>
                    <a:pt x="1308200" y="2604919"/>
                    <a:pt x="1323076" y="2602003"/>
                    <a:pt x="1403497" y="2594344"/>
                  </a:cubicBezTo>
                  <a:cubicBezTo>
                    <a:pt x="1445983" y="2590298"/>
                    <a:pt x="1488459" y="2585741"/>
                    <a:pt x="1531088" y="2583711"/>
                  </a:cubicBezTo>
                  <a:cubicBezTo>
                    <a:pt x="1637352" y="2578651"/>
                    <a:pt x="1743739" y="2576623"/>
                    <a:pt x="1850065" y="2573079"/>
                  </a:cubicBezTo>
                  <a:cubicBezTo>
                    <a:pt x="2043177" y="2587933"/>
                    <a:pt x="2098532" y="2594344"/>
                    <a:pt x="2339163" y="2594344"/>
                  </a:cubicBezTo>
                  <a:cubicBezTo>
                    <a:pt x="2505777" y="2594344"/>
                    <a:pt x="2672316" y="2587255"/>
                    <a:pt x="2838893" y="2583711"/>
                  </a:cubicBezTo>
                  <a:cubicBezTo>
                    <a:pt x="2855483" y="2581341"/>
                    <a:pt x="3004377" y="2561247"/>
                    <a:pt x="3051544" y="2551814"/>
                  </a:cubicBezTo>
                  <a:cubicBezTo>
                    <a:pt x="3065873" y="2548948"/>
                    <a:pt x="3079809" y="2544351"/>
                    <a:pt x="3094074" y="2541181"/>
                  </a:cubicBezTo>
                  <a:cubicBezTo>
                    <a:pt x="3143421" y="2530215"/>
                    <a:pt x="3144377" y="2532885"/>
                    <a:pt x="3189767" y="2519916"/>
                  </a:cubicBezTo>
                  <a:cubicBezTo>
                    <a:pt x="3200544" y="2516837"/>
                    <a:pt x="3210792" y="2512001"/>
                    <a:pt x="3221665" y="2509283"/>
                  </a:cubicBezTo>
                  <a:cubicBezTo>
                    <a:pt x="3239197" y="2504900"/>
                    <a:pt x="3257296" y="2503034"/>
                    <a:pt x="3274828" y="2498651"/>
                  </a:cubicBezTo>
                  <a:cubicBezTo>
                    <a:pt x="3373859" y="2473893"/>
                    <a:pt x="3234676" y="2505732"/>
                    <a:pt x="3338623" y="2466753"/>
                  </a:cubicBezTo>
                  <a:cubicBezTo>
                    <a:pt x="3355544" y="2460408"/>
                    <a:pt x="3374065" y="2459665"/>
                    <a:pt x="3391786" y="2456121"/>
                  </a:cubicBezTo>
                  <a:cubicBezTo>
                    <a:pt x="3405963" y="2449033"/>
                    <a:pt x="3419748" y="2441100"/>
                    <a:pt x="3434316" y="2434856"/>
                  </a:cubicBezTo>
                  <a:cubicBezTo>
                    <a:pt x="3444618" y="2430441"/>
                    <a:pt x="3456189" y="2429235"/>
                    <a:pt x="3466214" y="2424223"/>
                  </a:cubicBezTo>
                  <a:cubicBezTo>
                    <a:pt x="3477643" y="2418508"/>
                    <a:pt x="3486682" y="2408673"/>
                    <a:pt x="3498111" y="2402958"/>
                  </a:cubicBezTo>
                  <a:cubicBezTo>
                    <a:pt x="3586157" y="2358934"/>
                    <a:pt x="3470487" y="2432005"/>
                    <a:pt x="3561907" y="2371060"/>
                  </a:cubicBezTo>
                  <a:cubicBezTo>
                    <a:pt x="3568995" y="2360428"/>
                    <a:pt x="3573555" y="2347578"/>
                    <a:pt x="3583172" y="2339163"/>
                  </a:cubicBezTo>
                  <a:cubicBezTo>
                    <a:pt x="3602406" y="2322333"/>
                    <a:pt x="3646967" y="2296632"/>
                    <a:pt x="3646967" y="2296632"/>
                  </a:cubicBezTo>
                  <a:cubicBezTo>
                    <a:pt x="3654055" y="2282455"/>
                    <a:pt x="3658331" y="2266479"/>
                    <a:pt x="3668232" y="2254102"/>
                  </a:cubicBezTo>
                  <a:cubicBezTo>
                    <a:pt x="3687019" y="2230619"/>
                    <a:pt x="3710763" y="2211572"/>
                    <a:pt x="3732028" y="2190307"/>
                  </a:cubicBezTo>
                  <a:lnTo>
                    <a:pt x="3763925" y="2158409"/>
                  </a:lnTo>
                  <a:lnTo>
                    <a:pt x="3827721" y="2094614"/>
                  </a:lnTo>
                  <a:cubicBezTo>
                    <a:pt x="3838354" y="2083981"/>
                    <a:pt x="3850596" y="2074745"/>
                    <a:pt x="3859618" y="2062716"/>
                  </a:cubicBezTo>
                  <a:cubicBezTo>
                    <a:pt x="3870251" y="2048539"/>
                    <a:pt x="3879847" y="2033522"/>
                    <a:pt x="3891516" y="2020186"/>
                  </a:cubicBezTo>
                  <a:cubicBezTo>
                    <a:pt x="3904718" y="2005098"/>
                    <a:pt x="3920998" y="1992878"/>
                    <a:pt x="3934046" y="1977656"/>
                  </a:cubicBezTo>
                  <a:cubicBezTo>
                    <a:pt x="3942362" y="1967954"/>
                    <a:pt x="3947328" y="1955737"/>
                    <a:pt x="3955311" y="1945758"/>
                  </a:cubicBezTo>
                  <a:cubicBezTo>
                    <a:pt x="3961573" y="1937930"/>
                    <a:pt x="3970562" y="1932513"/>
                    <a:pt x="3976577" y="1924493"/>
                  </a:cubicBezTo>
                  <a:cubicBezTo>
                    <a:pt x="3991912" y="1904047"/>
                    <a:pt x="4019107" y="1860697"/>
                    <a:pt x="4019107" y="1860697"/>
                  </a:cubicBezTo>
                  <a:cubicBezTo>
                    <a:pt x="4022651" y="1850065"/>
                    <a:pt x="4024296" y="1838597"/>
                    <a:pt x="4029739" y="1828800"/>
                  </a:cubicBezTo>
                  <a:cubicBezTo>
                    <a:pt x="4061441" y="1771737"/>
                    <a:pt x="4099215" y="1735220"/>
                    <a:pt x="4136065" y="1679944"/>
                  </a:cubicBezTo>
                  <a:cubicBezTo>
                    <a:pt x="4143153" y="1669311"/>
                    <a:pt x="4150990" y="1659141"/>
                    <a:pt x="4157330" y="1648046"/>
                  </a:cubicBezTo>
                  <a:cubicBezTo>
                    <a:pt x="4165194" y="1634284"/>
                    <a:pt x="4170440" y="1619107"/>
                    <a:pt x="4178595" y="1605516"/>
                  </a:cubicBezTo>
                  <a:cubicBezTo>
                    <a:pt x="4191744" y="1583601"/>
                    <a:pt x="4209696" y="1564580"/>
                    <a:pt x="4221125" y="1541721"/>
                  </a:cubicBezTo>
                  <a:cubicBezTo>
                    <a:pt x="4228213" y="1527544"/>
                    <a:pt x="4233598" y="1512378"/>
                    <a:pt x="4242390" y="1499190"/>
                  </a:cubicBezTo>
                  <a:cubicBezTo>
                    <a:pt x="4247951" y="1490849"/>
                    <a:pt x="4257394" y="1485753"/>
                    <a:pt x="4263656" y="1477925"/>
                  </a:cubicBezTo>
                  <a:cubicBezTo>
                    <a:pt x="4271639" y="1467947"/>
                    <a:pt x="4277494" y="1456426"/>
                    <a:pt x="4284921" y="1446028"/>
                  </a:cubicBezTo>
                  <a:cubicBezTo>
                    <a:pt x="4295221" y="1431608"/>
                    <a:pt x="4307426" y="1418524"/>
                    <a:pt x="4316818" y="1403497"/>
                  </a:cubicBezTo>
                  <a:cubicBezTo>
                    <a:pt x="4359728" y="1334840"/>
                    <a:pt x="4316021" y="1383028"/>
                    <a:pt x="4359349" y="1339702"/>
                  </a:cubicBezTo>
                  <a:cubicBezTo>
                    <a:pt x="4382366" y="1293669"/>
                    <a:pt x="4378006" y="1296048"/>
                    <a:pt x="4412511" y="1254642"/>
                  </a:cubicBezTo>
                  <a:cubicBezTo>
                    <a:pt x="4418929" y="1246941"/>
                    <a:pt x="4427762" y="1241396"/>
                    <a:pt x="4433777" y="1233376"/>
                  </a:cubicBezTo>
                  <a:cubicBezTo>
                    <a:pt x="4449111" y="1212930"/>
                    <a:pt x="4458235" y="1187653"/>
                    <a:pt x="4476307" y="1169581"/>
                  </a:cubicBezTo>
                  <a:cubicBezTo>
                    <a:pt x="4494028" y="1151860"/>
                    <a:pt x="4515569" y="1137270"/>
                    <a:pt x="4529470" y="1116418"/>
                  </a:cubicBezTo>
                  <a:cubicBezTo>
                    <a:pt x="4543647" y="1095153"/>
                    <a:pt x="4550735" y="1066800"/>
                    <a:pt x="4572000" y="1052623"/>
                  </a:cubicBezTo>
                  <a:cubicBezTo>
                    <a:pt x="4647171" y="1002508"/>
                    <a:pt x="4556666" y="1067957"/>
                    <a:pt x="4635795" y="988828"/>
                  </a:cubicBezTo>
                  <a:cubicBezTo>
                    <a:pt x="4648326" y="976297"/>
                    <a:pt x="4665795" y="969461"/>
                    <a:pt x="4678325" y="956930"/>
                  </a:cubicBezTo>
                  <a:cubicBezTo>
                    <a:pt x="4687361" y="947894"/>
                    <a:pt x="4691409" y="934849"/>
                    <a:pt x="4699590" y="925032"/>
                  </a:cubicBezTo>
                  <a:cubicBezTo>
                    <a:pt x="4757452" y="855598"/>
                    <a:pt x="4703627" y="931628"/>
                    <a:pt x="4774018" y="861237"/>
                  </a:cubicBezTo>
                  <a:cubicBezTo>
                    <a:pt x="4786549" y="848706"/>
                    <a:pt x="4793385" y="831237"/>
                    <a:pt x="4805916" y="818707"/>
                  </a:cubicBezTo>
                  <a:cubicBezTo>
                    <a:pt x="4814952" y="809671"/>
                    <a:pt x="4827835" y="805425"/>
                    <a:pt x="4837814" y="797442"/>
                  </a:cubicBezTo>
                  <a:cubicBezTo>
                    <a:pt x="4845642" y="791180"/>
                    <a:pt x="4851251" y="782438"/>
                    <a:pt x="4859079" y="776176"/>
                  </a:cubicBezTo>
                  <a:cubicBezTo>
                    <a:pt x="4869058" y="768193"/>
                    <a:pt x="4880642" y="762427"/>
                    <a:pt x="4890977" y="754911"/>
                  </a:cubicBezTo>
                  <a:cubicBezTo>
                    <a:pt x="4919640" y="734065"/>
                    <a:pt x="4947945" y="712725"/>
                    <a:pt x="4976037" y="691116"/>
                  </a:cubicBezTo>
                  <a:cubicBezTo>
                    <a:pt x="5002229" y="670969"/>
                    <a:pt x="5063167" y="617988"/>
                    <a:pt x="5092995" y="606056"/>
                  </a:cubicBezTo>
                  <a:cubicBezTo>
                    <a:pt x="5110716" y="598967"/>
                    <a:pt x="5128717" y="592542"/>
                    <a:pt x="5146158" y="584790"/>
                  </a:cubicBezTo>
                  <a:cubicBezTo>
                    <a:pt x="5160642" y="578353"/>
                    <a:pt x="5173972" y="569412"/>
                    <a:pt x="5188688" y="563525"/>
                  </a:cubicBezTo>
                  <a:cubicBezTo>
                    <a:pt x="5311935" y="514226"/>
                    <a:pt x="5201016" y="562960"/>
                    <a:pt x="5295014" y="531628"/>
                  </a:cubicBezTo>
                  <a:cubicBezTo>
                    <a:pt x="5447230" y="480891"/>
                    <a:pt x="5238181" y="541235"/>
                    <a:pt x="5411972" y="489097"/>
                  </a:cubicBezTo>
                  <a:cubicBezTo>
                    <a:pt x="5490985" y="465393"/>
                    <a:pt x="5418034" y="494799"/>
                    <a:pt x="5518297" y="457200"/>
                  </a:cubicBezTo>
                  <a:cubicBezTo>
                    <a:pt x="5554039" y="443797"/>
                    <a:pt x="5587590" y="423927"/>
                    <a:pt x="5624623" y="414669"/>
                  </a:cubicBezTo>
                  <a:cubicBezTo>
                    <a:pt x="5638800" y="411125"/>
                    <a:pt x="5653290" y="408658"/>
                    <a:pt x="5667153" y="404037"/>
                  </a:cubicBezTo>
                  <a:cubicBezTo>
                    <a:pt x="5685260" y="398002"/>
                    <a:pt x="5702035" y="388256"/>
                    <a:pt x="5720316" y="382772"/>
                  </a:cubicBezTo>
                  <a:cubicBezTo>
                    <a:pt x="5737626" y="377579"/>
                    <a:pt x="5755837" y="376059"/>
                    <a:pt x="5773479" y="372139"/>
                  </a:cubicBezTo>
                  <a:cubicBezTo>
                    <a:pt x="5863710" y="352088"/>
                    <a:pt x="5761432" y="369304"/>
                    <a:pt x="5890437" y="350874"/>
                  </a:cubicBezTo>
                  <a:cubicBezTo>
                    <a:pt x="5975497" y="354418"/>
                    <a:pt x="6060484" y="361507"/>
                    <a:pt x="6145618" y="361507"/>
                  </a:cubicBezTo>
                  <a:cubicBezTo>
                    <a:pt x="6198899" y="361507"/>
                    <a:pt x="6288258" y="401421"/>
                    <a:pt x="6305107" y="350874"/>
                  </a:cubicBezTo>
                  <a:cubicBezTo>
                    <a:pt x="6320958" y="303324"/>
                    <a:pt x="6205986" y="335826"/>
                    <a:pt x="6156251" y="329609"/>
                  </a:cubicBezTo>
                  <a:lnTo>
                    <a:pt x="6071190" y="318976"/>
                  </a:lnTo>
                  <a:cubicBezTo>
                    <a:pt x="6025042" y="312383"/>
                    <a:pt x="5979264" y="303158"/>
                    <a:pt x="5932967" y="297711"/>
                  </a:cubicBezTo>
                  <a:cubicBezTo>
                    <a:pt x="5632924" y="262412"/>
                    <a:pt x="5648856" y="285800"/>
                    <a:pt x="5273749" y="223283"/>
                  </a:cubicBezTo>
                  <a:cubicBezTo>
                    <a:pt x="4739504" y="134243"/>
                    <a:pt x="5332264" y="228958"/>
                    <a:pt x="4572000" y="127590"/>
                  </a:cubicBezTo>
                  <a:cubicBezTo>
                    <a:pt x="4412512" y="106325"/>
                    <a:pt x="4254078" y="74497"/>
                    <a:pt x="4093535" y="63795"/>
                  </a:cubicBezTo>
                  <a:cubicBezTo>
                    <a:pt x="3598266" y="30779"/>
                    <a:pt x="4353579" y="82646"/>
                    <a:pt x="3710763" y="31897"/>
                  </a:cubicBezTo>
                  <a:cubicBezTo>
                    <a:pt x="3583045" y="21814"/>
                    <a:pt x="3339974" y="12923"/>
                    <a:pt x="3232297" y="10632"/>
                  </a:cubicBezTo>
                  <a:lnTo>
                    <a:pt x="2530549" y="0"/>
                  </a:lnTo>
                  <a:lnTo>
                    <a:pt x="1775637" y="10632"/>
                  </a:lnTo>
                  <a:cubicBezTo>
                    <a:pt x="1578904" y="14909"/>
                    <a:pt x="1586984" y="19881"/>
                    <a:pt x="1424763" y="31897"/>
                  </a:cubicBezTo>
                  <a:lnTo>
                    <a:pt x="1265274" y="42530"/>
                  </a:lnTo>
                  <a:lnTo>
                    <a:pt x="1127051" y="53163"/>
                  </a:lnTo>
                  <a:cubicBezTo>
                    <a:pt x="1006589" y="61471"/>
                    <a:pt x="851031" y="70236"/>
                    <a:pt x="733646" y="74428"/>
                  </a:cubicBezTo>
                  <a:lnTo>
                    <a:pt x="361507" y="85060"/>
                  </a:lnTo>
                  <a:cubicBezTo>
                    <a:pt x="327631" y="93529"/>
                    <a:pt x="300921" y="100924"/>
                    <a:pt x="265814" y="106325"/>
                  </a:cubicBezTo>
                  <a:cubicBezTo>
                    <a:pt x="136388" y="126237"/>
                    <a:pt x="223747" y="106210"/>
                    <a:pt x="138223" y="127590"/>
                  </a:cubicBezTo>
                  <a:cubicBezTo>
                    <a:pt x="131135" y="134679"/>
                    <a:pt x="120681" y="139548"/>
                    <a:pt x="116958" y="148856"/>
                  </a:cubicBezTo>
                  <a:cubicBezTo>
                    <a:pt x="106104" y="175992"/>
                    <a:pt x="100498" y="205088"/>
                    <a:pt x="95693" y="233916"/>
                  </a:cubicBezTo>
                  <a:cubicBezTo>
                    <a:pt x="85938" y="292443"/>
                    <a:pt x="80343" y="320659"/>
                    <a:pt x="74428" y="382772"/>
                  </a:cubicBezTo>
                  <a:cubicBezTo>
                    <a:pt x="60595" y="528020"/>
                    <a:pt x="62352" y="606977"/>
                    <a:pt x="42530" y="765544"/>
                  </a:cubicBezTo>
                  <a:cubicBezTo>
                    <a:pt x="28788" y="875472"/>
                    <a:pt x="35938" y="822317"/>
                    <a:pt x="21265" y="925032"/>
                  </a:cubicBezTo>
                  <a:cubicBezTo>
                    <a:pt x="17721" y="992372"/>
                    <a:pt x="15118" y="1059767"/>
                    <a:pt x="10632" y="1127051"/>
                  </a:cubicBezTo>
                  <a:cubicBezTo>
                    <a:pt x="8028" y="1166111"/>
                    <a:pt x="0" y="1204862"/>
                    <a:pt x="0" y="1244009"/>
                  </a:cubicBezTo>
                  <a:cubicBezTo>
                    <a:pt x="0" y="1477952"/>
                    <a:pt x="7314" y="1711838"/>
                    <a:pt x="10632" y="1945758"/>
                  </a:cubicBezTo>
                  <a:cubicBezTo>
                    <a:pt x="14402" y="2211569"/>
                    <a:pt x="12506" y="2477507"/>
                    <a:pt x="21265" y="2743200"/>
                  </a:cubicBezTo>
                  <a:cubicBezTo>
                    <a:pt x="23148" y="2800317"/>
                    <a:pt x="34448" y="2856747"/>
                    <a:pt x="42530" y="2913321"/>
                  </a:cubicBezTo>
                  <a:cubicBezTo>
                    <a:pt x="46074" y="2938130"/>
                    <a:pt x="49043" y="2963029"/>
                    <a:pt x="53163" y="2987749"/>
                  </a:cubicBezTo>
                  <a:cubicBezTo>
                    <a:pt x="56134" y="3005575"/>
                    <a:pt x="63795" y="3040911"/>
                    <a:pt x="63795" y="3040911"/>
                  </a:cubicBezTo>
                  <a:lnTo>
                    <a:pt x="276446" y="3051544"/>
                  </a:lnTo>
                  <a:close/>
                </a:path>
              </a:pathLst>
            </a:custGeom>
            <a:solidFill>
              <a:schemeClr val="bg1">
                <a:lumMod val="95000"/>
                <a:alpha val="91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8DDFA86-86B2-9942-99C1-06E530C9FF58}"/>
                </a:ext>
              </a:extLst>
            </p:cNvPr>
            <p:cNvGrpSpPr/>
            <p:nvPr userDrawn="1"/>
          </p:nvGrpSpPr>
          <p:grpSpPr>
            <a:xfrm>
              <a:off x="-1895823" y="-1830233"/>
              <a:ext cx="7801917" cy="4746675"/>
              <a:chOff x="-1895823" y="-1830233"/>
              <a:chExt cx="7801917" cy="4746675"/>
            </a:xfrm>
          </p:grpSpPr>
          <p:pic>
            <p:nvPicPr>
              <p:cNvPr id="24" name="Picture 23">
                <a:extLst>
                  <a:ext uri="{FF2B5EF4-FFF2-40B4-BE49-F238E27FC236}">
                    <a16:creationId xmlns:a16="http://schemas.microsoft.com/office/drawing/2014/main" id="{9CA59E50-E8AF-A141-A078-589AE6DB14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999" y="735652"/>
                <a:ext cx="2972486" cy="935665"/>
              </a:xfrm>
              <a:prstGeom prst="rect">
                <a:avLst/>
              </a:prstGeom>
              <a:effectLst/>
            </p:spPr>
          </p:pic>
          <p:pic>
            <p:nvPicPr>
              <p:cNvPr id="26" name="Picture 25">
                <a:extLst>
                  <a:ext uri="{FF2B5EF4-FFF2-40B4-BE49-F238E27FC236}">
                    <a16:creationId xmlns:a16="http://schemas.microsoft.com/office/drawing/2014/main" id="{8E04536C-1599-B74D-B99A-0AAB4F350B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244855">
                <a:off x="1144870" y="-3379385"/>
                <a:ext cx="1367858" cy="7254455"/>
              </a:xfrm>
              <a:prstGeom prst="rect">
                <a:avLst/>
              </a:prstGeom>
            </p:spPr>
          </p:pic>
          <p:sp>
            <p:nvSpPr>
              <p:cNvPr id="27" name="Rectangle 26">
                <a:extLst>
                  <a:ext uri="{FF2B5EF4-FFF2-40B4-BE49-F238E27FC236}">
                    <a16:creationId xmlns:a16="http://schemas.microsoft.com/office/drawing/2014/main" id="{0DAB4F2D-F76F-084C-B22F-2E52FC72B096}"/>
                  </a:ext>
                </a:extLst>
              </p:cNvPr>
              <p:cNvSpPr/>
              <p:nvPr userDrawn="1"/>
            </p:nvSpPr>
            <p:spPr>
              <a:xfrm>
                <a:off x="-707357" y="-1830233"/>
                <a:ext cx="6613451" cy="18302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DFC2C72-1257-7948-9050-CC6F3D44F081}"/>
                  </a:ext>
                </a:extLst>
              </p:cNvPr>
              <p:cNvSpPr/>
              <p:nvPr userDrawn="1"/>
            </p:nvSpPr>
            <p:spPr>
              <a:xfrm>
                <a:off x="-1895823" y="-786808"/>
                <a:ext cx="1895824" cy="3703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8" name="Title 1"/>
          <p:cNvSpPr>
            <a:spLocks noGrp="1"/>
          </p:cNvSpPr>
          <p:nvPr userDrawn="1">
            <p:ph type="ctrTitle"/>
          </p:nvPr>
        </p:nvSpPr>
        <p:spPr>
          <a:xfrm>
            <a:off x="381000" y="2274919"/>
            <a:ext cx="4399244" cy="2161879"/>
          </a:xfrm>
          <a:prstGeom prst="rect">
            <a:avLst/>
          </a:prstGeom>
        </p:spPr>
        <p:txBody>
          <a:bodyPr lIns="0" tIns="0" rIns="0" bIns="0" anchor="b">
            <a:noAutofit/>
          </a:bodyPr>
          <a:lstStyle>
            <a:lvl1pPr algn="l">
              <a:defRPr sz="4000" b="1" cap="all" baseline="0">
                <a:solidFill>
                  <a:schemeClr val="bg1"/>
                </a:solidFill>
              </a:defRPr>
            </a:lvl1pPr>
          </a:lstStyle>
          <a:p>
            <a:r>
              <a:rPr lang="en-US" dirty="0"/>
              <a:t>Click to edit Master title style</a:t>
            </a:r>
          </a:p>
        </p:txBody>
      </p:sp>
      <p:pic>
        <p:nvPicPr>
          <p:cNvPr id="29" name="Picture 28">
            <a:extLst>
              <a:ext uri="{FF2B5EF4-FFF2-40B4-BE49-F238E27FC236}">
                <a16:creationId xmlns:a16="http://schemas.microsoft.com/office/drawing/2014/main" id="{ADF96569-3593-3746-B227-0A5702576B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5627153" y="334664"/>
            <a:ext cx="934646" cy="12195047"/>
          </a:xfrm>
          <a:prstGeom prst="rect">
            <a:avLst/>
          </a:prstGeom>
        </p:spPr>
      </p:pic>
    </p:spTree>
    <p:extLst>
      <p:ext uri="{BB962C8B-B14F-4D97-AF65-F5344CB8AC3E}">
        <p14:creationId xmlns:p14="http://schemas.microsoft.com/office/powerpoint/2010/main" val="1905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4A2C61E-7D48-F44C-8323-8938A21F50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AF1DBD5D-BDA9-BE41-8271-26452DABB2C7}"/>
              </a:ext>
            </a:extLst>
          </p:cNvPr>
          <p:cNvSpPr/>
          <p:nvPr userDrawn="1"/>
        </p:nvSpPr>
        <p:spPr>
          <a:xfrm>
            <a:off x="-256032" y="4904882"/>
            <a:ext cx="12600432" cy="2224051"/>
          </a:xfrm>
          <a:prstGeom prst="rect">
            <a:avLst/>
          </a:prstGeom>
          <a:gradFill>
            <a:gsLst>
              <a:gs pos="47000">
                <a:schemeClr val="tx1">
                  <a:lumMod val="95000"/>
                  <a:lumOff val="5000"/>
                  <a:alpha val="0"/>
                </a:schemeClr>
              </a:gs>
              <a:gs pos="9000">
                <a:schemeClr val="tx1">
                  <a:lumMod val="95000"/>
                  <a:lumOff val="5000"/>
                  <a:alpha val="65000"/>
                </a:schemeClr>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hidden="1">
            <a:extLst>
              <a:ext uri="{FF2B5EF4-FFF2-40B4-BE49-F238E27FC236}">
                <a16:creationId xmlns:a16="http://schemas.microsoft.com/office/drawing/2014/main" id="{95E449E0-1B3B-2149-A3BC-D44CA022AB15}"/>
              </a:ext>
            </a:extLst>
          </p:cNvPr>
          <p:cNvSpPr/>
          <p:nvPr userDrawn="1"/>
        </p:nvSpPr>
        <p:spPr>
          <a:xfrm>
            <a:off x="-316155" y="-406401"/>
            <a:ext cx="12804488" cy="7484533"/>
          </a:xfrm>
          <a:prstGeom prst="rect">
            <a:avLst/>
          </a:prstGeom>
          <a:solidFill>
            <a:schemeClr val="tx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EF77D74-2CC0-44F5-A2D7-C988252FCBFD}"/>
              </a:ext>
            </a:extLst>
          </p:cNvPr>
          <p:cNvSpPr/>
          <p:nvPr userDrawn="1"/>
        </p:nvSpPr>
        <p:spPr>
          <a:xfrm>
            <a:off x="0" y="-2738"/>
            <a:ext cx="12192000" cy="6860738"/>
          </a:xfrm>
          <a:prstGeom prst="rect">
            <a:avLst/>
          </a:prstGeom>
          <a:gradFill>
            <a:gsLst>
              <a:gs pos="29000">
                <a:schemeClr val="accent4">
                  <a:alpha val="0"/>
                </a:schemeClr>
              </a:gs>
              <a:gs pos="14000">
                <a:schemeClr val="accent2">
                  <a:alpha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hidden="1">
            <a:extLst>
              <a:ext uri="{FF2B5EF4-FFF2-40B4-BE49-F238E27FC236}">
                <a16:creationId xmlns:a16="http://schemas.microsoft.com/office/drawing/2014/main" id="{7C0A7620-575E-4F43-828A-950FE53FC80B}"/>
              </a:ext>
            </a:extLst>
          </p:cNvPr>
          <p:cNvSpPr/>
          <p:nvPr userDrawn="1"/>
        </p:nvSpPr>
        <p:spPr>
          <a:xfrm>
            <a:off x="7644188" y="-2739"/>
            <a:ext cx="4547810" cy="5875868"/>
          </a:xfrm>
          <a:custGeom>
            <a:avLst/>
            <a:gdLst>
              <a:gd name="connsiteX0" fmla="*/ 0 w 3787615"/>
              <a:gd name="connsiteY0" fmla="*/ 0 h 5108871"/>
              <a:gd name="connsiteX1" fmla="*/ 3787615 w 3787615"/>
              <a:gd name="connsiteY1" fmla="*/ 0 h 5108871"/>
              <a:gd name="connsiteX2" fmla="*/ 3787615 w 3787615"/>
              <a:gd name="connsiteY2" fmla="*/ 5108871 h 5108871"/>
            </a:gdLst>
            <a:ahLst/>
            <a:cxnLst>
              <a:cxn ang="0">
                <a:pos x="connsiteX0" y="connsiteY0"/>
              </a:cxn>
              <a:cxn ang="0">
                <a:pos x="connsiteX1" y="connsiteY1"/>
              </a:cxn>
              <a:cxn ang="0">
                <a:pos x="connsiteX2" y="connsiteY2"/>
              </a:cxn>
            </a:cxnLst>
            <a:rect l="l" t="t" r="r" b="b"/>
            <a:pathLst>
              <a:path w="3787615" h="5108871">
                <a:moveTo>
                  <a:pt x="0" y="0"/>
                </a:moveTo>
                <a:lnTo>
                  <a:pt x="3787615" y="0"/>
                </a:lnTo>
                <a:lnTo>
                  <a:pt x="3787615" y="5108871"/>
                </a:lnTo>
                <a:close/>
              </a:path>
            </a:pathLst>
          </a:cu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hidden="1">
            <a:extLst>
              <a:ext uri="{FF2B5EF4-FFF2-40B4-BE49-F238E27FC236}">
                <a16:creationId xmlns:a16="http://schemas.microsoft.com/office/drawing/2014/main" id="{3BBBFE69-29B1-4CDC-9376-245C0D198B12}"/>
              </a:ext>
            </a:extLst>
          </p:cNvPr>
          <p:cNvSpPr/>
          <p:nvPr userDrawn="1"/>
        </p:nvSpPr>
        <p:spPr>
          <a:xfrm rot="3119943">
            <a:off x="6744767" y="1298437"/>
            <a:ext cx="3705145" cy="195801"/>
          </a:xfrm>
          <a:custGeom>
            <a:avLst/>
            <a:gdLst>
              <a:gd name="connsiteX0" fmla="*/ 0 w 2778859"/>
              <a:gd name="connsiteY0" fmla="*/ 146851 h 146851"/>
              <a:gd name="connsiteX1" fmla="*/ 115652 w 2778859"/>
              <a:gd name="connsiteY1" fmla="*/ 0 h 146851"/>
              <a:gd name="connsiteX2" fmla="*/ 2778859 w 2778859"/>
              <a:gd name="connsiteY2" fmla="*/ 0 h 146851"/>
              <a:gd name="connsiteX3" fmla="*/ 2619612 w 2778859"/>
              <a:gd name="connsiteY3" fmla="*/ 146851 h 146851"/>
            </a:gdLst>
            <a:ahLst/>
            <a:cxnLst>
              <a:cxn ang="0">
                <a:pos x="connsiteX0" y="connsiteY0"/>
              </a:cxn>
              <a:cxn ang="0">
                <a:pos x="connsiteX1" y="connsiteY1"/>
              </a:cxn>
              <a:cxn ang="0">
                <a:pos x="connsiteX2" y="connsiteY2"/>
              </a:cxn>
              <a:cxn ang="0">
                <a:pos x="connsiteX3" y="connsiteY3"/>
              </a:cxn>
            </a:cxnLst>
            <a:rect l="l" t="t" r="r" b="b"/>
            <a:pathLst>
              <a:path w="2778859" h="146851">
                <a:moveTo>
                  <a:pt x="0" y="146851"/>
                </a:moveTo>
                <a:lnTo>
                  <a:pt x="115652" y="0"/>
                </a:lnTo>
                <a:lnTo>
                  <a:pt x="2778859" y="0"/>
                </a:lnTo>
                <a:lnTo>
                  <a:pt x="2619612" y="146851"/>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Subtitle 2"/>
          <p:cNvSpPr>
            <a:spLocks noGrp="1"/>
          </p:cNvSpPr>
          <p:nvPr userDrawn="1">
            <p:ph type="subTitle" idx="1"/>
          </p:nvPr>
        </p:nvSpPr>
        <p:spPr>
          <a:xfrm>
            <a:off x="380999" y="4764471"/>
            <a:ext cx="7493001" cy="659849"/>
          </a:xfrm>
          <a:prstGeom prst="rect">
            <a:avLst/>
          </a:prstGeom>
        </p:spPr>
        <p:txBody>
          <a:bodyPr lIns="0" tIns="0" rIns="0" bIns="0"/>
          <a:lstStyle>
            <a:lvl1pPr marL="0" indent="0" algn="l">
              <a:lnSpc>
                <a:spcPct val="100000"/>
              </a:lnSpc>
              <a:spcBef>
                <a:spcPts val="0"/>
              </a:spcBef>
              <a:buNone/>
              <a:defRPr sz="2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FF107708-95F3-4058-A890-90B806BD5EFC}"/>
              </a:ext>
            </a:extLst>
          </p:cNvPr>
          <p:cNvCxnSpPr>
            <a:cxnSpLocks/>
          </p:cNvCxnSpPr>
          <p:nvPr userDrawn="1"/>
        </p:nvCxnSpPr>
        <p:spPr>
          <a:xfrm>
            <a:off x="381000" y="4546314"/>
            <a:ext cx="14477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hidden="1">
            <a:extLst>
              <a:ext uri="{FF2B5EF4-FFF2-40B4-BE49-F238E27FC236}">
                <a16:creationId xmlns:a16="http://schemas.microsoft.com/office/drawing/2014/main" id="{8B137E8D-FE5D-6B42-A064-EA2F1317DF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627153" y="334664"/>
            <a:ext cx="934646" cy="12195047"/>
          </a:xfrm>
          <a:prstGeom prst="rect">
            <a:avLst/>
          </a:prstGeom>
        </p:spPr>
      </p:pic>
      <p:grpSp>
        <p:nvGrpSpPr>
          <p:cNvPr id="12" name="Group 11">
            <a:extLst>
              <a:ext uri="{FF2B5EF4-FFF2-40B4-BE49-F238E27FC236}">
                <a16:creationId xmlns:a16="http://schemas.microsoft.com/office/drawing/2014/main" id="{9ECD0B0D-9CFA-7743-824F-981BCF4A4B0E}"/>
              </a:ext>
            </a:extLst>
          </p:cNvPr>
          <p:cNvGrpSpPr/>
          <p:nvPr userDrawn="1"/>
        </p:nvGrpSpPr>
        <p:grpSpPr>
          <a:xfrm>
            <a:off x="-2091769" y="-1854481"/>
            <a:ext cx="11546527" cy="5301292"/>
            <a:chOff x="-2054141" y="-1830233"/>
            <a:chExt cx="11546527" cy="5301292"/>
          </a:xfrm>
        </p:grpSpPr>
        <p:sp>
          <p:nvSpPr>
            <p:cNvPr id="9" name="Freeform 8">
              <a:extLst>
                <a:ext uri="{FF2B5EF4-FFF2-40B4-BE49-F238E27FC236}">
                  <a16:creationId xmlns:a16="http://schemas.microsoft.com/office/drawing/2014/main" id="{CD6CB00C-BCCC-1B4E-A9E5-C6B95EA1D772}"/>
                </a:ext>
              </a:extLst>
            </p:cNvPr>
            <p:cNvSpPr/>
            <p:nvPr userDrawn="1"/>
          </p:nvSpPr>
          <p:spPr>
            <a:xfrm rot="20853160">
              <a:off x="-2054141" y="-1614888"/>
              <a:ext cx="11546527" cy="5085947"/>
            </a:xfrm>
            <a:custGeom>
              <a:avLst/>
              <a:gdLst>
                <a:gd name="connsiteX0" fmla="*/ 276446 w 6306594"/>
                <a:gd name="connsiteY0" fmla="*/ 3051544 h 3051544"/>
                <a:gd name="connsiteX1" fmla="*/ 276446 w 6306594"/>
                <a:gd name="connsiteY1" fmla="*/ 3051544 h 3051544"/>
                <a:gd name="connsiteX2" fmla="*/ 382772 w 6306594"/>
                <a:gd name="connsiteY2" fmla="*/ 2902688 h 3051544"/>
                <a:gd name="connsiteX3" fmla="*/ 446567 w 6306594"/>
                <a:gd name="connsiteY3" fmla="*/ 2849525 h 3051544"/>
                <a:gd name="connsiteX4" fmla="*/ 510363 w 6306594"/>
                <a:gd name="connsiteY4" fmla="*/ 2828260 h 3051544"/>
                <a:gd name="connsiteX5" fmla="*/ 574158 w 6306594"/>
                <a:gd name="connsiteY5" fmla="*/ 2785730 h 3051544"/>
                <a:gd name="connsiteX6" fmla="*/ 637953 w 6306594"/>
                <a:gd name="connsiteY6" fmla="*/ 2764465 h 3051544"/>
                <a:gd name="connsiteX7" fmla="*/ 669851 w 6306594"/>
                <a:gd name="connsiteY7" fmla="*/ 2753832 h 3051544"/>
                <a:gd name="connsiteX8" fmla="*/ 701749 w 6306594"/>
                <a:gd name="connsiteY8" fmla="*/ 2732567 h 3051544"/>
                <a:gd name="connsiteX9" fmla="*/ 765544 w 6306594"/>
                <a:gd name="connsiteY9" fmla="*/ 2711302 h 3051544"/>
                <a:gd name="connsiteX10" fmla="*/ 797442 w 6306594"/>
                <a:gd name="connsiteY10" fmla="*/ 2700669 h 3051544"/>
                <a:gd name="connsiteX11" fmla="*/ 839972 w 6306594"/>
                <a:gd name="connsiteY11" fmla="*/ 2690037 h 3051544"/>
                <a:gd name="connsiteX12" fmla="*/ 935665 w 6306594"/>
                <a:gd name="connsiteY12" fmla="*/ 2658139 h 3051544"/>
                <a:gd name="connsiteX13" fmla="*/ 967563 w 6306594"/>
                <a:gd name="connsiteY13" fmla="*/ 2647507 h 3051544"/>
                <a:gd name="connsiteX14" fmla="*/ 1031358 w 6306594"/>
                <a:gd name="connsiteY14" fmla="*/ 2636874 h 3051544"/>
                <a:gd name="connsiteX15" fmla="*/ 1233377 w 6306594"/>
                <a:gd name="connsiteY15" fmla="*/ 2615609 h 3051544"/>
                <a:gd name="connsiteX16" fmla="*/ 1403497 w 6306594"/>
                <a:gd name="connsiteY16" fmla="*/ 2594344 h 3051544"/>
                <a:gd name="connsiteX17" fmla="*/ 1531088 w 6306594"/>
                <a:gd name="connsiteY17" fmla="*/ 2583711 h 3051544"/>
                <a:gd name="connsiteX18" fmla="*/ 1850065 w 6306594"/>
                <a:gd name="connsiteY18" fmla="*/ 2573079 h 3051544"/>
                <a:gd name="connsiteX19" fmla="*/ 2339163 w 6306594"/>
                <a:gd name="connsiteY19" fmla="*/ 2594344 h 3051544"/>
                <a:gd name="connsiteX20" fmla="*/ 2838893 w 6306594"/>
                <a:gd name="connsiteY20" fmla="*/ 2583711 h 3051544"/>
                <a:gd name="connsiteX21" fmla="*/ 3051544 w 6306594"/>
                <a:gd name="connsiteY21" fmla="*/ 2551814 h 3051544"/>
                <a:gd name="connsiteX22" fmla="*/ 3094074 w 6306594"/>
                <a:gd name="connsiteY22" fmla="*/ 2541181 h 3051544"/>
                <a:gd name="connsiteX23" fmla="*/ 3189767 w 6306594"/>
                <a:gd name="connsiteY23" fmla="*/ 2519916 h 3051544"/>
                <a:gd name="connsiteX24" fmla="*/ 3221665 w 6306594"/>
                <a:gd name="connsiteY24" fmla="*/ 2509283 h 3051544"/>
                <a:gd name="connsiteX25" fmla="*/ 3274828 w 6306594"/>
                <a:gd name="connsiteY25" fmla="*/ 2498651 h 3051544"/>
                <a:gd name="connsiteX26" fmla="*/ 3338623 w 6306594"/>
                <a:gd name="connsiteY26" fmla="*/ 2466753 h 3051544"/>
                <a:gd name="connsiteX27" fmla="*/ 3391786 w 6306594"/>
                <a:gd name="connsiteY27" fmla="*/ 2456121 h 3051544"/>
                <a:gd name="connsiteX28" fmla="*/ 3434316 w 6306594"/>
                <a:gd name="connsiteY28" fmla="*/ 2434856 h 3051544"/>
                <a:gd name="connsiteX29" fmla="*/ 3466214 w 6306594"/>
                <a:gd name="connsiteY29" fmla="*/ 2424223 h 3051544"/>
                <a:gd name="connsiteX30" fmla="*/ 3498111 w 6306594"/>
                <a:gd name="connsiteY30" fmla="*/ 2402958 h 3051544"/>
                <a:gd name="connsiteX31" fmla="*/ 3561907 w 6306594"/>
                <a:gd name="connsiteY31" fmla="*/ 2371060 h 3051544"/>
                <a:gd name="connsiteX32" fmla="*/ 3583172 w 6306594"/>
                <a:gd name="connsiteY32" fmla="*/ 2339163 h 3051544"/>
                <a:gd name="connsiteX33" fmla="*/ 3646967 w 6306594"/>
                <a:gd name="connsiteY33" fmla="*/ 2296632 h 3051544"/>
                <a:gd name="connsiteX34" fmla="*/ 3668232 w 6306594"/>
                <a:gd name="connsiteY34" fmla="*/ 2254102 h 3051544"/>
                <a:gd name="connsiteX35" fmla="*/ 3732028 w 6306594"/>
                <a:gd name="connsiteY35" fmla="*/ 2190307 h 3051544"/>
                <a:gd name="connsiteX36" fmla="*/ 3763925 w 6306594"/>
                <a:gd name="connsiteY36" fmla="*/ 2158409 h 3051544"/>
                <a:gd name="connsiteX37" fmla="*/ 3827721 w 6306594"/>
                <a:gd name="connsiteY37" fmla="*/ 2094614 h 3051544"/>
                <a:gd name="connsiteX38" fmla="*/ 3859618 w 6306594"/>
                <a:gd name="connsiteY38" fmla="*/ 2062716 h 3051544"/>
                <a:gd name="connsiteX39" fmla="*/ 3891516 w 6306594"/>
                <a:gd name="connsiteY39" fmla="*/ 2020186 h 3051544"/>
                <a:gd name="connsiteX40" fmla="*/ 3934046 w 6306594"/>
                <a:gd name="connsiteY40" fmla="*/ 1977656 h 3051544"/>
                <a:gd name="connsiteX41" fmla="*/ 3955311 w 6306594"/>
                <a:gd name="connsiteY41" fmla="*/ 1945758 h 3051544"/>
                <a:gd name="connsiteX42" fmla="*/ 3976577 w 6306594"/>
                <a:gd name="connsiteY42" fmla="*/ 1924493 h 3051544"/>
                <a:gd name="connsiteX43" fmla="*/ 4019107 w 6306594"/>
                <a:gd name="connsiteY43" fmla="*/ 1860697 h 3051544"/>
                <a:gd name="connsiteX44" fmla="*/ 4029739 w 6306594"/>
                <a:gd name="connsiteY44" fmla="*/ 1828800 h 3051544"/>
                <a:gd name="connsiteX45" fmla="*/ 4136065 w 6306594"/>
                <a:gd name="connsiteY45" fmla="*/ 1679944 h 3051544"/>
                <a:gd name="connsiteX46" fmla="*/ 4157330 w 6306594"/>
                <a:gd name="connsiteY46" fmla="*/ 1648046 h 3051544"/>
                <a:gd name="connsiteX47" fmla="*/ 4178595 w 6306594"/>
                <a:gd name="connsiteY47" fmla="*/ 1605516 h 3051544"/>
                <a:gd name="connsiteX48" fmla="*/ 4221125 w 6306594"/>
                <a:gd name="connsiteY48" fmla="*/ 1541721 h 3051544"/>
                <a:gd name="connsiteX49" fmla="*/ 4242390 w 6306594"/>
                <a:gd name="connsiteY49" fmla="*/ 1499190 h 3051544"/>
                <a:gd name="connsiteX50" fmla="*/ 4263656 w 6306594"/>
                <a:gd name="connsiteY50" fmla="*/ 1477925 h 3051544"/>
                <a:gd name="connsiteX51" fmla="*/ 4284921 w 6306594"/>
                <a:gd name="connsiteY51" fmla="*/ 1446028 h 3051544"/>
                <a:gd name="connsiteX52" fmla="*/ 4316818 w 6306594"/>
                <a:gd name="connsiteY52" fmla="*/ 1403497 h 3051544"/>
                <a:gd name="connsiteX53" fmla="*/ 4359349 w 6306594"/>
                <a:gd name="connsiteY53" fmla="*/ 1339702 h 3051544"/>
                <a:gd name="connsiteX54" fmla="*/ 4412511 w 6306594"/>
                <a:gd name="connsiteY54" fmla="*/ 1254642 h 3051544"/>
                <a:gd name="connsiteX55" fmla="*/ 4433777 w 6306594"/>
                <a:gd name="connsiteY55" fmla="*/ 1233376 h 3051544"/>
                <a:gd name="connsiteX56" fmla="*/ 4476307 w 6306594"/>
                <a:gd name="connsiteY56" fmla="*/ 1169581 h 3051544"/>
                <a:gd name="connsiteX57" fmla="*/ 4529470 w 6306594"/>
                <a:gd name="connsiteY57" fmla="*/ 1116418 h 3051544"/>
                <a:gd name="connsiteX58" fmla="*/ 4572000 w 6306594"/>
                <a:gd name="connsiteY58" fmla="*/ 1052623 h 3051544"/>
                <a:gd name="connsiteX59" fmla="*/ 4635795 w 6306594"/>
                <a:gd name="connsiteY59" fmla="*/ 988828 h 3051544"/>
                <a:gd name="connsiteX60" fmla="*/ 4678325 w 6306594"/>
                <a:gd name="connsiteY60" fmla="*/ 956930 h 3051544"/>
                <a:gd name="connsiteX61" fmla="*/ 4699590 w 6306594"/>
                <a:gd name="connsiteY61" fmla="*/ 925032 h 3051544"/>
                <a:gd name="connsiteX62" fmla="*/ 4774018 w 6306594"/>
                <a:gd name="connsiteY62" fmla="*/ 861237 h 3051544"/>
                <a:gd name="connsiteX63" fmla="*/ 4805916 w 6306594"/>
                <a:gd name="connsiteY63" fmla="*/ 818707 h 3051544"/>
                <a:gd name="connsiteX64" fmla="*/ 4837814 w 6306594"/>
                <a:gd name="connsiteY64" fmla="*/ 797442 h 3051544"/>
                <a:gd name="connsiteX65" fmla="*/ 4859079 w 6306594"/>
                <a:gd name="connsiteY65" fmla="*/ 776176 h 3051544"/>
                <a:gd name="connsiteX66" fmla="*/ 4890977 w 6306594"/>
                <a:gd name="connsiteY66" fmla="*/ 754911 h 3051544"/>
                <a:gd name="connsiteX67" fmla="*/ 4976037 w 6306594"/>
                <a:gd name="connsiteY67" fmla="*/ 691116 h 3051544"/>
                <a:gd name="connsiteX68" fmla="*/ 5092995 w 6306594"/>
                <a:gd name="connsiteY68" fmla="*/ 606056 h 3051544"/>
                <a:gd name="connsiteX69" fmla="*/ 5146158 w 6306594"/>
                <a:gd name="connsiteY69" fmla="*/ 584790 h 3051544"/>
                <a:gd name="connsiteX70" fmla="*/ 5188688 w 6306594"/>
                <a:gd name="connsiteY70" fmla="*/ 563525 h 3051544"/>
                <a:gd name="connsiteX71" fmla="*/ 5295014 w 6306594"/>
                <a:gd name="connsiteY71" fmla="*/ 531628 h 3051544"/>
                <a:gd name="connsiteX72" fmla="*/ 5411972 w 6306594"/>
                <a:gd name="connsiteY72" fmla="*/ 489097 h 3051544"/>
                <a:gd name="connsiteX73" fmla="*/ 5518297 w 6306594"/>
                <a:gd name="connsiteY73" fmla="*/ 457200 h 3051544"/>
                <a:gd name="connsiteX74" fmla="*/ 5624623 w 6306594"/>
                <a:gd name="connsiteY74" fmla="*/ 414669 h 3051544"/>
                <a:gd name="connsiteX75" fmla="*/ 5667153 w 6306594"/>
                <a:gd name="connsiteY75" fmla="*/ 404037 h 3051544"/>
                <a:gd name="connsiteX76" fmla="*/ 5720316 w 6306594"/>
                <a:gd name="connsiteY76" fmla="*/ 382772 h 3051544"/>
                <a:gd name="connsiteX77" fmla="*/ 5773479 w 6306594"/>
                <a:gd name="connsiteY77" fmla="*/ 372139 h 3051544"/>
                <a:gd name="connsiteX78" fmla="*/ 5890437 w 6306594"/>
                <a:gd name="connsiteY78" fmla="*/ 350874 h 3051544"/>
                <a:gd name="connsiteX79" fmla="*/ 6145618 w 6306594"/>
                <a:gd name="connsiteY79" fmla="*/ 361507 h 3051544"/>
                <a:gd name="connsiteX80" fmla="*/ 6305107 w 6306594"/>
                <a:gd name="connsiteY80" fmla="*/ 350874 h 3051544"/>
                <a:gd name="connsiteX81" fmla="*/ 6156251 w 6306594"/>
                <a:gd name="connsiteY81" fmla="*/ 329609 h 3051544"/>
                <a:gd name="connsiteX82" fmla="*/ 6071190 w 6306594"/>
                <a:gd name="connsiteY82" fmla="*/ 318976 h 3051544"/>
                <a:gd name="connsiteX83" fmla="*/ 5932967 w 6306594"/>
                <a:gd name="connsiteY83" fmla="*/ 297711 h 3051544"/>
                <a:gd name="connsiteX84" fmla="*/ 5273749 w 6306594"/>
                <a:gd name="connsiteY84" fmla="*/ 223283 h 3051544"/>
                <a:gd name="connsiteX85" fmla="*/ 4572000 w 6306594"/>
                <a:gd name="connsiteY85" fmla="*/ 127590 h 3051544"/>
                <a:gd name="connsiteX86" fmla="*/ 4093535 w 6306594"/>
                <a:gd name="connsiteY86" fmla="*/ 63795 h 3051544"/>
                <a:gd name="connsiteX87" fmla="*/ 3710763 w 6306594"/>
                <a:gd name="connsiteY87" fmla="*/ 31897 h 3051544"/>
                <a:gd name="connsiteX88" fmla="*/ 3232297 w 6306594"/>
                <a:gd name="connsiteY88" fmla="*/ 10632 h 3051544"/>
                <a:gd name="connsiteX89" fmla="*/ 2530549 w 6306594"/>
                <a:gd name="connsiteY89" fmla="*/ 0 h 3051544"/>
                <a:gd name="connsiteX90" fmla="*/ 1775637 w 6306594"/>
                <a:gd name="connsiteY90" fmla="*/ 10632 h 3051544"/>
                <a:gd name="connsiteX91" fmla="*/ 1424763 w 6306594"/>
                <a:gd name="connsiteY91" fmla="*/ 31897 h 3051544"/>
                <a:gd name="connsiteX92" fmla="*/ 1265274 w 6306594"/>
                <a:gd name="connsiteY92" fmla="*/ 42530 h 3051544"/>
                <a:gd name="connsiteX93" fmla="*/ 1127051 w 6306594"/>
                <a:gd name="connsiteY93" fmla="*/ 53163 h 3051544"/>
                <a:gd name="connsiteX94" fmla="*/ 733646 w 6306594"/>
                <a:gd name="connsiteY94" fmla="*/ 74428 h 3051544"/>
                <a:gd name="connsiteX95" fmla="*/ 361507 w 6306594"/>
                <a:gd name="connsiteY95" fmla="*/ 85060 h 3051544"/>
                <a:gd name="connsiteX96" fmla="*/ 265814 w 6306594"/>
                <a:gd name="connsiteY96" fmla="*/ 106325 h 3051544"/>
                <a:gd name="connsiteX97" fmla="*/ 138223 w 6306594"/>
                <a:gd name="connsiteY97" fmla="*/ 127590 h 3051544"/>
                <a:gd name="connsiteX98" fmla="*/ 116958 w 6306594"/>
                <a:gd name="connsiteY98" fmla="*/ 148856 h 3051544"/>
                <a:gd name="connsiteX99" fmla="*/ 95693 w 6306594"/>
                <a:gd name="connsiteY99" fmla="*/ 233916 h 3051544"/>
                <a:gd name="connsiteX100" fmla="*/ 74428 w 6306594"/>
                <a:gd name="connsiteY100" fmla="*/ 382772 h 3051544"/>
                <a:gd name="connsiteX101" fmla="*/ 42530 w 6306594"/>
                <a:gd name="connsiteY101" fmla="*/ 765544 h 3051544"/>
                <a:gd name="connsiteX102" fmla="*/ 21265 w 6306594"/>
                <a:gd name="connsiteY102" fmla="*/ 925032 h 3051544"/>
                <a:gd name="connsiteX103" fmla="*/ 10632 w 6306594"/>
                <a:gd name="connsiteY103" fmla="*/ 1127051 h 3051544"/>
                <a:gd name="connsiteX104" fmla="*/ 0 w 6306594"/>
                <a:gd name="connsiteY104" fmla="*/ 1244009 h 3051544"/>
                <a:gd name="connsiteX105" fmla="*/ 10632 w 6306594"/>
                <a:gd name="connsiteY105" fmla="*/ 1945758 h 3051544"/>
                <a:gd name="connsiteX106" fmla="*/ 21265 w 6306594"/>
                <a:gd name="connsiteY106" fmla="*/ 2743200 h 3051544"/>
                <a:gd name="connsiteX107" fmla="*/ 42530 w 6306594"/>
                <a:gd name="connsiteY107" fmla="*/ 2913321 h 3051544"/>
                <a:gd name="connsiteX108" fmla="*/ 53163 w 6306594"/>
                <a:gd name="connsiteY108" fmla="*/ 2987749 h 3051544"/>
                <a:gd name="connsiteX109" fmla="*/ 63795 w 6306594"/>
                <a:gd name="connsiteY109" fmla="*/ 3040911 h 3051544"/>
                <a:gd name="connsiteX110" fmla="*/ 276446 w 6306594"/>
                <a:gd name="connsiteY110" fmla="*/ 3051544 h 305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306594" h="3051544">
                  <a:moveTo>
                    <a:pt x="276446" y="3051544"/>
                  </a:moveTo>
                  <a:lnTo>
                    <a:pt x="276446" y="3051544"/>
                  </a:lnTo>
                  <a:cubicBezTo>
                    <a:pt x="332426" y="2939585"/>
                    <a:pt x="296561" y="2988899"/>
                    <a:pt x="382772" y="2902688"/>
                  </a:cubicBezTo>
                  <a:cubicBezTo>
                    <a:pt x="402802" y="2882658"/>
                    <a:pt x="419923" y="2861367"/>
                    <a:pt x="446567" y="2849525"/>
                  </a:cubicBezTo>
                  <a:cubicBezTo>
                    <a:pt x="467051" y="2840421"/>
                    <a:pt x="491712" y="2840694"/>
                    <a:pt x="510363" y="2828260"/>
                  </a:cubicBezTo>
                  <a:cubicBezTo>
                    <a:pt x="531628" y="2814083"/>
                    <a:pt x="549912" y="2793812"/>
                    <a:pt x="574158" y="2785730"/>
                  </a:cubicBezTo>
                  <a:lnTo>
                    <a:pt x="637953" y="2764465"/>
                  </a:lnTo>
                  <a:cubicBezTo>
                    <a:pt x="648586" y="2760921"/>
                    <a:pt x="660525" y="2760049"/>
                    <a:pt x="669851" y="2753832"/>
                  </a:cubicBezTo>
                  <a:cubicBezTo>
                    <a:pt x="680484" y="2746744"/>
                    <a:pt x="690072" y="2737757"/>
                    <a:pt x="701749" y="2732567"/>
                  </a:cubicBezTo>
                  <a:cubicBezTo>
                    <a:pt x="722232" y="2723463"/>
                    <a:pt x="744279" y="2718390"/>
                    <a:pt x="765544" y="2711302"/>
                  </a:cubicBezTo>
                  <a:cubicBezTo>
                    <a:pt x="776177" y="2707758"/>
                    <a:pt x="786569" y="2703387"/>
                    <a:pt x="797442" y="2700669"/>
                  </a:cubicBezTo>
                  <a:cubicBezTo>
                    <a:pt x="811619" y="2697125"/>
                    <a:pt x="825975" y="2694236"/>
                    <a:pt x="839972" y="2690037"/>
                  </a:cubicBezTo>
                  <a:cubicBezTo>
                    <a:pt x="840010" y="2690026"/>
                    <a:pt x="919697" y="2663461"/>
                    <a:pt x="935665" y="2658139"/>
                  </a:cubicBezTo>
                  <a:cubicBezTo>
                    <a:pt x="946298" y="2654595"/>
                    <a:pt x="956508" y="2649350"/>
                    <a:pt x="967563" y="2647507"/>
                  </a:cubicBezTo>
                  <a:cubicBezTo>
                    <a:pt x="988828" y="2643963"/>
                    <a:pt x="1009953" y="2639443"/>
                    <a:pt x="1031358" y="2636874"/>
                  </a:cubicBezTo>
                  <a:cubicBezTo>
                    <a:pt x="1098587" y="2628806"/>
                    <a:pt x="1166346" y="2625185"/>
                    <a:pt x="1233377" y="2615609"/>
                  </a:cubicBezTo>
                  <a:cubicBezTo>
                    <a:pt x="1308200" y="2604919"/>
                    <a:pt x="1323076" y="2602003"/>
                    <a:pt x="1403497" y="2594344"/>
                  </a:cubicBezTo>
                  <a:cubicBezTo>
                    <a:pt x="1445983" y="2590298"/>
                    <a:pt x="1488459" y="2585741"/>
                    <a:pt x="1531088" y="2583711"/>
                  </a:cubicBezTo>
                  <a:cubicBezTo>
                    <a:pt x="1637352" y="2578651"/>
                    <a:pt x="1743739" y="2576623"/>
                    <a:pt x="1850065" y="2573079"/>
                  </a:cubicBezTo>
                  <a:cubicBezTo>
                    <a:pt x="2043177" y="2587933"/>
                    <a:pt x="2098532" y="2594344"/>
                    <a:pt x="2339163" y="2594344"/>
                  </a:cubicBezTo>
                  <a:cubicBezTo>
                    <a:pt x="2505777" y="2594344"/>
                    <a:pt x="2672316" y="2587255"/>
                    <a:pt x="2838893" y="2583711"/>
                  </a:cubicBezTo>
                  <a:cubicBezTo>
                    <a:pt x="2855483" y="2581341"/>
                    <a:pt x="3004377" y="2561247"/>
                    <a:pt x="3051544" y="2551814"/>
                  </a:cubicBezTo>
                  <a:cubicBezTo>
                    <a:pt x="3065873" y="2548948"/>
                    <a:pt x="3079809" y="2544351"/>
                    <a:pt x="3094074" y="2541181"/>
                  </a:cubicBezTo>
                  <a:cubicBezTo>
                    <a:pt x="3143421" y="2530215"/>
                    <a:pt x="3144377" y="2532885"/>
                    <a:pt x="3189767" y="2519916"/>
                  </a:cubicBezTo>
                  <a:cubicBezTo>
                    <a:pt x="3200544" y="2516837"/>
                    <a:pt x="3210792" y="2512001"/>
                    <a:pt x="3221665" y="2509283"/>
                  </a:cubicBezTo>
                  <a:cubicBezTo>
                    <a:pt x="3239197" y="2504900"/>
                    <a:pt x="3257296" y="2503034"/>
                    <a:pt x="3274828" y="2498651"/>
                  </a:cubicBezTo>
                  <a:cubicBezTo>
                    <a:pt x="3373859" y="2473893"/>
                    <a:pt x="3234676" y="2505732"/>
                    <a:pt x="3338623" y="2466753"/>
                  </a:cubicBezTo>
                  <a:cubicBezTo>
                    <a:pt x="3355544" y="2460408"/>
                    <a:pt x="3374065" y="2459665"/>
                    <a:pt x="3391786" y="2456121"/>
                  </a:cubicBezTo>
                  <a:cubicBezTo>
                    <a:pt x="3405963" y="2449033"/>
                    <a:pt x="3419748" y="2441100"/>
                    <a:pt x="3434316" y="2434856"/>
                  </a:cubicBezTo>
                  <a:cubicBezTo>
                    <a:pt x="3444618" y="2430441"/>
                    <a:pt x="3456189" y="2429235"/>
                    <a:pt x="3466214" y="2424223"/>
                  </a:cubicBezTo>
                  <a:cubicBezTo>
                    <a:pt x="3477643" y="2418508"/>
                    <a:pt x="3486682" y="2408673"/>
                    <a:pt x="3498111" y="2402958"/>
                  </a:cubicBezTo>
                  <a:cubicBezTo>
                    <a:pt x="3586157" y="2358934"/>
                    <a:pt x="3470487" y="2432005"/>
                    <a:pt x="3561907" y="2371060"/>
                  </a:cubicBezTo>
                  <a:cubicBezTo>
                    <a:pt x="3568995" y="2360428"/>
                    <a:pt x="3573555" y="2347578"/>
                    <a:pt x="3583172" y="2339163"/>
                  </a:cubicBezTo>
                  <a:cubicBezTo>
                    <a:pt x="3602406" y="2322333"/>
                    <a:pt x="3646967" y="2296632"/>
                    <a:pt x="3646967" y="2296632"/>
                  </a:cubicBezTo>
                  <a:cubicBezTo>
                    <a:pt x="3654055" y="2282455"/>
                    <a:pt x="3658331" y="2266479"/>
                    <a:pt x="3668232" y="2254102"/>
                  </a:cubicBezTo>
                  <a:cubicBezTo>
                    <a:pt x="3687019" y="2230619"/>
                    <a:pt x="3710763" y="2211572"/>
                    <a:pt x="3732028" y="2190307"/>
                  </a:cubicBezTo>
                  <a:lnTo>
                    <a:pt x="3763925" y="2158409"/>
                  </a:lnTo>
                  <a:lnTo>
                    <a:pt x="3827721" y="2094614"/>
                  </a:lnTo>
                  <a:cubicBezTo>
                    <a:pt x="3838354" y="2083981"/>
                    <a:pt x="3850596" y="2074745"/>
                    <a:pt x="3859618" y="2062716"/>
                  </a:cubicBezTo>
                  <a:cubicBezTo>
                    <a:pt x="3870251" y="2048539"/>
                    <a:pt x="3879847" y="2033522"/>
                    <a:pt x="3891516" y="2020186"/>
                  </a:cubicBezTo>
                  <a:cubicBezTo>
                    <a:pt x="3904718" y="2005098"/>
                    <a:pt x="3920998" y="1992878"/>
                    <a:pt x="3934046" y="1977656"/>
                  </a:cubicBezTo>
                  <a:cubicBezTo>
                    <a:pt x="3942362" y="1967954"/>
                    <a:pt x="3947328" y="1955737"/>
                    <a:pt x="3955311" y="1945758"/>
                  </a:cubicBezTo>
                  <a:cubicBezTo>
                    <a:pt x="3961573" y="1937930"/>
                    <a:pt x="3970562" y="1932513"/>
                    <a:pt x="3976577" y="1924493"/>
                  </a:cubicBezTo>
                  <a:cubicBezTo>
                    <a:pt x="3991912" y="1904047"/>
                    <a:pt x="4019107" y="1860697"/>
                    <a:pt x="4019107" y="1860697"/>
                  </a:cubicBezTo>
                  <a:cubicBezTo>
                    <a:pt x="4022651" y="1850065"/>
                    <a:pt x="4024296" y="1838597"/>
                    <a:pt x="4029739" y="1828800"/>
                  </a:cubicBezTo>
                  <a:cubicBezTo>
                    <a:pt x="4061441" y="1771737"/>
                    <a:pt x="4099215" y="1735220"/>
                    <a:pt x="4136065" y="1679944"/>
                  </a:cubicBezTo>
                  <a:cubicBezTo>
                    <a:pt x="4143153" y="1669311"/>
                    <a:pt x="4150990" y="1659141"/>
                    <a:pt x="4157330" y="1648046"/>
                  </a:cubicBezTo>
                  <a:cubicBezTo>
                    <a:pt x="4165194" y="1634284"/>
                    <a:pt x="4170440" y="1619107"/>
                    <a:pt x="4178595" y="1605516"/>
                  </a:cubicBezTo>
                  <a:cubicBezTo>
                    <a:pt x="4191744" y="1583601"/>
                    <a:pt x="4209696" y="1564580"/>
                    <a:pt x="4221125" y="1541721"/>
                  </a:cubicBezTo>
                  <a:cubicBezTo>
                    <a:pt x="4228213" y="1527544"/>
                    <a:pt x="4233598" y="1512378"/>
                    <a:pt x="4242390" y="1499190"/>
                  </a:cubicBezTo>
                  <a:cubicBezTo>
                    <a:pt x="4247951" y="1490849"/>
                    <a:pt x="4257394" y="1485753"/>
                    <a:pt x="4263656" y="1477925"/>
                  </a:cubicBezTo>
                  <a:cubicBezTo>
                    <a:pt x="4271639" y="1467947"/>
                    <a:pt x="4277494" y="1456426"/>
                    <a:pt x="4284921" y="1446028"/>
                  </a:cubicBezTo>
                  <a:cubicBezTo>
                    <a:pt x="4295221" y="1431608"/>
                    <a:pt x="4307426" y="1418524"/>
                    <a:pt x="4316818" y="1403497"/>
                  </a:cubicBezTo>
                  <a:cubicBezTo>
                    <a:pt x="4359728" y="1334840"/>
                    <a:pt x="4316021" y="1383028"/>
                    <a:pt x="4359349" y="1339702"/>
                  </a:cubicBezTo>
                  <a:cubicBezTo>
                    <a:pt x="4382366" y="1293669"/>
                    <a:pt x="4378006" y="1296048"/>
                    <a:pt x="4412511" y="1254642"/>
                  </a:cubicBezTo>
                  <a:cubicBezTo>
                    <a:pt x="4418929" y="1246941"/>
                    <a:pt x="4427762" y="1241396"/>
                    <a:pt x="4433777" y="1233376"/>
                  </a:cubicBezTo>
                  <a:cubicBezTo>
                    <a:pt x="4449111" y="1212930"/>
                    <a:pt x="4458235" y="1187653"/>
                    <a:pt x="4476307" y="1169581"/>
                  </a:cubicBezTo>
                  <a:cubicBezTo>
                    <a:pt x="4494028" y="1151860"/>
                    <a:pt x="4515569" y="1137270"/>
                    <a:pt x="4529470" y="1116418"/>
                  </a:cubicBezTo>
                  <a:cubicBezTo>
                    <a:pt x="4543647" y="1095153"/>
                    <a:pt x="4550735" y="1066800"/>
                    <a:pt x="4572000" y="1052623"/>
                  </a:cubicBezTo>
                  <a:cubicBezTo>
                    <a:pt x="4647171" y="1002508"/>
                    <a:pt x="4556666" y="1067957"/>
                    <a:pt x="4635795" y="988828"/>
                  </a:cubicBezTo>
                  <a:cubicBezTo>
                    <a:pt x="4648326" y="976297"/>
                    <a:pt x="4665795" y="969461"/>
                    <a:pt x="4678325" y="956930"/>
                  </a:cubicBezTo>
                  <a:cubicBezTo>
                    <a:pt x="4687361" y="947894"/>
                    <a:pt x="4691409" y="934849"/>
                    <a:pt x="4699590" y="925032"/>
                  </a:cubicBezTo>
                  <a:cubicBezTo>
                    <a:pt x="4757452" y="855598"/>
                    <a:pt x="4703627" y="931628"/>
                    <a:pt x="4774018" y="861237"/>
                  </a:cubicBezTo>
                  <a:cubicBezTo>
                    <a:pt x="4786549" y="848706"/>
                    <a:pt x="4793385" y="831237"/>
                    <a:pt x="4805916" y="818707"/>
                  </a:cubicBezTo>
                  <a:cubicBezTo>
                    <a:pt x="4814952" y="809671"/>
                    <a:pt x="4827835" y="805425"/>
                    <a:pt x="4837814" y="797442"/>
                  </a:cubicBezTo>
                  <a:cubicBezTo>
                    <a:pt x="4845642" y="791180"/>
                    <a:pt x="4851251" y="782438"/>
                    <a:pt x="4859079" y="776176"/>
                  </a:cubicBezTo>
                  <a:cubicBezTo>
                    <a:pt x="4869058" y="768193"/>
                    <a:pt x="4880642" y="762427"/>
                    <a:pt x="4890977" y="754911"/>
                  </a:cubicBezTo>
                  <a:cubicBezTo>
                    <a:pt x="4919640" y="734065"/>
                    <a:pt x="4947945" y="712725"/>
                    <a:pt x="4976037" y="691116"/>
                  </a:cubicBezTo>
                  <a:cubicBezTo>
                    <a:pt x="5002229" y="670969"/>
                    <a:pt x="5063167" y="617988"/>
                    <a:pt x="5092995" y="606056"/>
                  </a:cubicBezTo>
                  <a:cubicBezTo>
                    <a:pt x="5110716" y="598967"/>
                    <a:pt x="5128717" y="592542"/>
                    <a:pt x="5146158" y="584790"/>
                  </a:cubicBezTo>
                  <a:cubicBezTo>
                    <a:pt x="5160642" y="578353"/>
                    <a:pt x="5173972" y="569412"/>
                    <a:pt x="5188688" y="563525"/>
                  </a:cubicBezTo>
                  <a:cubicBezTo>
                    <a:pt x="5311935" y="514226"/>
                    <a:pt x="5201016" y="562960"/>
                    <a:pt x="5295014" y="531628"/>
                  </a:cubicBezTo>
                  <a:cubicBezTo>
                    <a:pt x="5447230" y="480891"/>
                    <a:pt x="5238181" y="541235"/>
                    <a:pt x="5411972" y="489097"/>
                  </a:cubicBezTo>
                  <a:cubicBezTo>
                    <a:pt x="5490985" y="465393"/>
                    <a:pt x="5418034" y="494799"/>
                    <a:pt x="5518297" y="457200"/>
                  </a:cubicBezTo>
                  <a:cubicBezTo>
                    <a:pt x="5554039" y="443797"/>
                    <a:pt x="5587590" y="423927"/>
                    <a:pt x="5624623" y="414669"/>
                  </a:cubicBezTo>
                  <a:cubicBezTo>
                    <a:pt x="5638800" y="411125"/>
                    <a:pt x="5653290" y="408658"/>
                    <a:pt x="5667153" y="404037"/>
                  </a:cubicBezTo>
                  <a:cubicBezTo>
                    <a:pt x="5685260" y="398002"/>
                    <a:pt x="5702035" y="388256"/>
                    <a:pt x="5720316" y="382772"/>
                  </a:cubicBezTo>
                  <a:cubicBezTo>
                    <a:pt x="5737626" y="377579"/>
                    <a:pt x="5755837" y="376059"/>
                    <a:pt x="5773479" y="372139"/>
                  </a:cubicBezTo>
                  <a:cubicBezTo>
                    <a:pt x="5863710" y="352088"/>
                    <a:pt x="5761432" y="369304"/>
                    <a:pt x="5890437" y="350874"/>
                  </a:cubicBezTo>
                  <a:cubicBezTo>
                    <a:pt x="5975497" y="354418"/>
                    <a:pt x="6060484" y="361507"/>
                    <a:pt x="6145618" y="361507"/>
                  </a:cubicBezTo>
                  <a:cubicBezTo>
                    <a:pt x="6198899" y="361507"/>
                    <a:pt x="6288258" y="401421"/>
                    <a:pt x="6305107" y="350874"/>
                  </a:cubicBezTo>
                  <a:cubicBezTo>
                    <a:pt x="6320958" y="303324"/>
                    <a:pt x="6205986" y="335826"/>
                    <a:pt x="6156251" y="329609"/>
                  </a:cubicBezTo>
                  <a:lnTo>
                    <a:pt x="6071190" y="318976"/>
                  </a:lnTo>
                  <a:cubicBezTo>
                    <a:pt x="6025042" y="312383"/>
                    <a:pt x="5979264" y="303158"/>
                    <a:pt x="5932967" y="297711"/>
                  </a:cubicBezTo>
                  <a:cubicBezTo>
                    <a:pt x="5632924" y="262412"/>
                    <a:pt x="5648856" y="285800"/>
                    <a:pt x="5273749" y="223283"/>
                  </a:cubicBezTo>
                  <a:cubicBezTo>
                    <a:pt x="4739504" y="134243"/>
                    <a:pt x="5332264" y="228958"/>
                    <a:pt x="4572000" y="127590"/>
                  </a:cubicBezTo>
                  <a:cubicBezTo>
                    <a:pt x="4412512" y="106325"/>
                    <a:pt x="4254078" y="74497"/>
                    <a:pt x="4093535" y="63795"/>
                  </a:cubicBezTo>
                  <a:cubicBezTo>
                    <a:pt x="3598266" y="30779"/>
                    <a:pt x="4353579" y="82646"/>
                    <a:pt x="3710763" y="31897"/>
                  </a:cubicBezTo>
                  <a:cubicBezTo>
                    <a:pt x="3583045" y="21814"/>
                    <a:pt x="3339974" y="12923"/>
                    <a:pt x="3232297" y="10632"/>
                  </a:cubicBezTo>
                  <a:lnTo>
                    <a:pt x="2530549" y="0"/>
                  </a:lnTo>
                  <a:lnTo>
                    <a:pt x="1775637" y="10632"/>
                  </a:lnTo>
                  <a:cubicBezTo>
                    <a:pt x="1578904" y="14909"/>
                    <a:pt x="1586984" y="19881"/>
                    <a:pt x="1424763" y="31897"/>
                  </a:cubicBezTo>
                  <a:lnTo>
                    <a:pt x="1265274" y="42530"/>
                  </a:lnTo>
                  <a:lnTo>
                    <a:pt x="1127051" y="53163"/>
                  </a:lnTo>
                  <a:cubicBezTo>
                    <a:pt x="1006589" y="61471"/>
                    <a:pt x="851031" y="70236"/>
                    <a:pt x="733646" y="74428"/>
                  </a:cubicBezTo>
                  <a:lnTo>
                    <a:pt x="361507" y="85060"/>
                  </a:lnTo>
                  <a:cubicBezTo>
                    <a:pt x="327631" y="93529"/>
                    <a:pt x="300921" y="100924"/>
                    <a:pt x="265814" y="106325"/>
                  </a:cubicBezTo>
                  <a:cubicBezTo>
                    <a:pt x="136388" y="126237"/>
                    <a:pt x="223747" y="106210"/>
                    <a:pt x="138223" y="127590"/>
                  </a:cubicBezTo>
                  <a:cubicBezTo>
                    <a:pt x="131135" y="134679"/>
                    <a:pt x="120681" y="139548"/>
                    <a:pt x="116958" y="148856"/>
                  </a:cubicBezTo>
                  <a:cubicBezTo>
                    <a:pt x="106104" y="175992"/>
                    <a:pt x="100498" y="205088"/>
                    <a:pt x="95693" y="233916"/>
                  </a:cubicBezTo>
                  <a:cubicBezTo>
                    <a:pt x="85938" y="292443"/>
                    <a:pt x="80343" y="320659"/>
                    <a:pt x="74428" y="382772"/>
                  </a:cubicBezTo>
                  <a:cubicBezTo>
                    <a:pt x="60595" y="528020"/>
                    <a:pt x="62352" y="606977"/>
                    <a:pt x="42530" y="765544"/>
                  </a:cubicBezTo>
                  <a:cubicBezTo>
                    <a:pt x="28788" y="875472"/>
                    <a:pt x="35938" y="822317"/>
                    <a:pt x="21265" y="925032"/>
                  </a:cubicBezTo>
                  <a:cubicBezTo>
                    <a:pt x="17721" y="992372"/>
                    <a:pt x="15118" y="1059767"/>
                    <a:pt x="10632" y="1127051"/>
                  </a:cubicBezTo>
                  <a:cubicBezTo>
                    <a:pt x="8028" y="1166111"/>
                    <a:pt x="0" y="1204862"/>
                    <a:pt x="0" y="1244009"/>
                  </a:cubicBezTo>
                  <a:cubicBezTo>
                    <a:pt x="0" y="1477952"/>
                    <a:pt x="7314" y="1711838"/>
                    <a:pt x="10632" y="1945758"/>
                  </a:cubicBezTo>
                  <a:cubicBezTo>
                    <a:pt x="14402" y="2211569"/>
                    <a:pt x="12506" y="2477507"/>
                    <a:pt x="21265" y="2743200"/>
                  </a:cubicBezTo>
                  <a:cubicBezTo>
                    <a:pt x="23148" y="2800317"/>
                    <a:pt x="34448" y="2856747"/>
                    <a:pt x="42530" y="2913321"/>
                  </a:cubicBezTo>
                  <a:cubicBezTo>
                    <a:pt x="46074" y="2938130"/>
                    <a:pt x="49043" y="2963029"/>
                    <a:pt x="53163" y="2987749"/>
                  </a:cubicBezTo>
                  <a:cubicBezTo>
                    <a:pt x="56134" y="3005575"/>
                    <a:pt x="63795" y="3040911"/>
                    <a:pt x="63795" y="3040911"/>
                  </a:cubicBezTo>
                  <a:lnTo>
                    <a:pt x="276446" y="3051544"/>
                  </a:lnTo>
                  <a:close/>
                </a:path>
              </a:pathLst>
            </a:custGeom>
            <a:solidFill>
              <a:schemeClr val="bg1">
                <a:lumMod val="95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823EC69-CFCB-204E-8AA5-414D5C64DABF}"/>
                </a:ext>
              </a:extLst>
            </p:cNvPr>
            <p:cNvGrpSpPr/>
            <p:nvPr userDrawn="1"/>
          </p:nvGrpSpPr>
          <p:grpSpPr>
            <a:xfrm>
              <a:off x="-1895823" y="-1830233"/>
              <a:ext cx="7801917" cy="4746675"/>
              <a:chOff x="-1895823" y="-1830233"/>
              <a:chExt cx="7801917" cy="4746675"/>
            </a:xfrm>
          </p:grpSpPr>
          <p:pic>
            <p:nvPicPr>
              <p:cNvPr id="24" name="Picture 23">
                <a:extLst>
                  <a:ext uri="{FF2B5EF4-FFF2-40B4-BE49-F238E27FC236}">
                    <a16:creationId xmlns:a16="http://schemas.microsoft.com/office/drawing/2014/main" id="{D9669A0C-252D-1C44-B6A1-2A579A3F9E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0999" y="735652"/>
                <a:ext cx="2972486" cy="935665"/>
              </a:xfrm>
              <a:prstGeom prst="rect">
                <a:avLst/>
              </a:prstGeom>
              <a:effectLst/>
            </p:spPr>
          </p:pic>
          <p:pic>
            <p:nvPicPr>
              <p:cNvPr id="26" name="Picture 25" hidden="1">
                <a:extLst>
                  <a:ext uri="{FF2B5EF4-FFF2-40B4-BE49-F238E27FC236}">
                    <a16:creationId xmlns:a16="http://schemas.microsoft.com/office/drawing/2014/main" id="{9A3135B1-75F3-5C48-9D9D-7E0C495BE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244855">
                <a:off x="1144870" y="-3379385"/>
                <a:ext cx="1367858" cy="7254455"/>
              </a:xfrm>
              <a:prstGeom prst="rect">
                <a:avLst/>
              </a:prstGeom>
            </p:spPr>
          </p:pic>
          <p:sp>
            <p:nvSpPr>
              <p:cNvPr id="8" name="Rectangle 7">
                <a:extLst>
                  <a:ext uri="{FF2B5EF4-FFF2-40B4-BE49-F238E27FC236}">
                    <a16:creationId xmlns:a16="http://schemas.microsoft.com/office/drawing/2014/main" id="{63688073-FB5D-E34F-B1C0-6CDE524820C4}"/>
                  </a:ext>
                </a:extLst>
              </p:cNvPr>
              <p:cNvSpPr/>
              <p:nvPr userDrawn="1"/>
            </p:nvSpPr>
            <p:spPr>
              <a:xfrm>
                <a:off x="-707357" y="-1830233"/>
                <a:ext cx="6613451" cy="18302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94A5181-1E94-4A4B-8DB6-08C1152C143E}"/>
                  </a:ext>
                </a:extLst>
              </p:cNvPr>
              <p:cNvSpPr/>
              <p:nvPr userDrawn="1"/>
            </p:nvSpPr>
            <p:spPr>
              <a:xfrm>
                <a:off x="-1895823" y="-786808"/>
                <a:ext cx="1895824" cy="3703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8" name="Title 1"/>
          <p:cNvSpPr>
            <a:spLocks noGrp="1"/>
          </p:cNvSpPr>
          <p:nvPr userDrawn="1">
            <p:ph type="ctrTitle"/>
          </p:nvPr>
        </p:nvSpPr>
        <p:spPr>
          <a:xfrm>
            <a:off x="381000" y="2274919"/>
            <a:ext cx="7493000" cy="2161879"/>
          </a:xfrm>
          <a:prstGeom prst="rect">
            <a:avLst/>
          </a:prstGeom>
        </p:spPr>
        <p:txBody>
          <a:bodyPr lIns="0" tIns="0" rIns="0" bIns="0" anchor="b">
            <a:noAutofit/>
          </a:bodyPr>
          <a:lstStyle>
            <a:lvl1pPr algn="l">
              <a:defRPr sz="4400" b="1"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9626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7"/>
          <p:cNvSpPr>
            <a:spLocks noGrp="1"/>
          </p:cNvSpPr>
          <p:nvPr>
            <p:ph type="title"/>
          </p:nvPr>
        </p:nvSpPr>
        <p:spPr>
          <a:xfrm>
            <a:off x="381000" y="274320"/>
            <a:ext cx="10242535" cy="475957"/>
          </a:xfrm>
        </p:spPr>
        <p:txBody>
          <a:bodyPr/>
          <a:lstStyle/>
          <a:p>
            <a:r>
              <a:rPr lang="en-US" dirty="0"/>
              <a:t>Click to edit Master title style</a:t>
            </a:r>
          </a:p>
        </p:txBody>
      </p:sp>
    </p:spTree>
    <p:extLst>
      <p:ext uri="{BB962C8B-B14F-4D97-AF65-F5344CB8AC3E}">
        <p14:creationId xmlns:p14="http://schemas.microsoft.com/office/powerpoint/2010/main" val="323768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74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Subtitle">
    <p:spTree>
      <p:nvGrpSpPr>
        <p:cNvPr id="1" name=""/>
        <p:cNvGrpSpPr/>
        <p:nvPr/>
      </p:nvGrpSpPr>
      <p:grpSpPr>
        <a:xfrm>
          <a:off x="0" y="0"/>
          <a:ext cx="0" cy="0"/>
          <a:chOff x="0" y="0"/>
          <a:chExt cx="0" cy="0"/>
        </a:xfrm>
      </p:grpSpPr>
      <p:sp>
        <p:nvSpPr>
          <p:cNvPr id="11" name="Text Placeholder 9"/>
          <p:cNvSpPr>
            <a:spLocks noGrp="1"/>
          </p:cNvSpPr>
          <p:nvPr>
            <p:ph type="body" sz="quarter" idx="15"/>
          </p:nvPr>
        </p:nvSpPr>
        <p:spPr>
          <a:xfrm>
            <a:off x="380531" y="1000340"/>
            <a:ext cx="11430940" cy="485560"/>
          </a:xfrm>
          <a:prstGeom prst="rect">
            <a:avLst/>
          </a:prstGeom>
        </p:spPr>
        <p:txBody>
          <a:bodyPr lIns="0" tIns="0" rIns="0" bIns="0"/>
          <a:lstStyle>
            <a:lvl1pPr marL="0" indent="0">
              <a:lnSpc>
                <a:spcPct val="100000"/>
              </a:lnSpc>
              <a:spcBef>
                <a:spcPts val="0"/>
              </a:spcBef>
              <a:buNone/>
              <a:defRPr sz="2400" b="0">
                <a:solidFill>
                  <a:schemeClr val="accent3"/>
                </a:solidFill>
                <a:latin typeface="+mj-lt"/>
              </a:defRPr>
            </a:lvl1pPr>
            <a:lvl2pPr marL="457200" indent="0">
              <a:buNone/>
              <a:defRPr/>
            </a:lvl2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9730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1EAC59-C9D5-4C6D-9D73-296B3A38985F}"/>
              </a:ext>
            </a:extLst>
          </p:cNvPr>
          <p:cNvSpPr>
            <a:spLocks noGrp="1"/>
          </p:cNvSpPr>
          <p:nvPr>
            <p:ph type="title"/>
          </p:nvPr>
        </p:nvSpPr>
        <p:spPr/>
        <p:txBody>
          <a:bodyPr/>
          <a:lstStyle/>
          <a:p>
            <a:r>
              <a:rPr lang="en-US" dirty="0"/>
              <a:t>Click to edit Master title style</a:t>
            </a:r>
          </a:p>
        </p:txBody>
      </p:sp>
      <p:sp>
        <p:nvSpPr>
          <p:cNvPr id="6" name="Text Placeholder 5">
            <a:extLst>
              <a:ext uri="{FF2B5EF4-FFF2-40B4-BE49-F238E27FC236}">
                <a16:creationId xmlns:a16="http://schemas.microsoft.com/office/drawing/2014/main" id="{38F2212A-9E5C-4B82-8A65-369FD359005F}"/>
              </a:ext>
            </a:extLst>
          </p:cNvPr>
          <p:cNvSpPr>
            <a:spLocks noGrp="1"/>
          </p:cNvSpPr>
          <p:nvPr>
            <p:ph type="body" sz="quarter" idx="12"/>
          </p:nvPr>
        </p:nvSpPr>
        <p:spPr>
          <a:xfrm>
            <a:off x="381000" y="987552"/>
            <a:ext cx="11430000" cy="4608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24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Subtitle">
    <p:spTree>
      <p:nvGrpSpPr>
        <p:cNvPr id="1" name=""/>
        <p:cNvGrpSpPr/>
        <p:nvPr/>
      </p:nvGrpSpPr>
      <p:grpSpPr>
        <a:xfrm>
          <a:off x="0" y="0"/>
          <a:ext cx="0" cy="0"/>
          <a:chOff x="0" y="0"/>
          <a:chExt cx="0" cy="0"/>
        </a:xfrm>
      </p:grpSpPr>
      <p:sp>
        <p:nvSpPr>
          <p:cNvPr id="11" name="Text Placeholder 9"/>
          <p:cNvSpPr>
            <a:spLocks noGrp="1"/>
          </p:cNvSpPr>
          <p:nvPr>
            <p:ph type="body" sz="quarter" idx="15"/>
          </p:nvPr>
        </p:nvSpPr>
        <p:spPr>
          <a:xfrm>
            <a:off x="380531" y="1000340"/>
            <a:ext cx="11430940" cy="485560"/>
          </a:xfrm>
          <a:prstGeom prst="rect">
            <a:avLst/>
          </a:prstGeom>
        </p:spPr>
        <p:txBody>
          <a:bodyPr lIns="0" tIns="0" rIns="0" bIns="0"/>
          <a:lstStyle>
            <a:lvl1pPr marL="0" indent="0">
              <a:lnSpc>
                <a:spcPct val="100000"/>
              </a:lnSpc>
              <a:spcBef>
                <a:spcPts val="0"/>
              </a:spcBef>
              <a:buNone/>
              <a:defRPr sz="2400" b="0">
                <a:solidFill>
                  <a:schemeClr val="accent3"/>
                </a:solidFill>
                <a:latin typeface="+mj-lt"/>
              </a:defRPr>
            </a:lvl1pPr>
            <a:lvl2pPr marL="457200" indent="0">
              <a:buNone/>
              <a:defRPr/>
            </a:lvl2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7" name="Text Placeholder 5">
            <a:extLst>
              <a:ext uri="{FF2B5EF4-FFF2-40B4-BE49-F238E27FC236}">
                <a16:creationId xmlns:a16="http://schemas.microsoft.com/office/drawing/2014/main" id="{9F12C074-2067-49A9-9FFC-A4AADE7A0039}"/>
              </a:ext>
            </a:extLst>
          </p:cNvPr>
          <p:cNvSpPr>
            <a:spLocks noGrp="1"/>
          </p:cNvSpPr>
          <p:nvPr>
            <p:ph type="body" sz="quarter" idx="12"/>
          </p:nvPr>
        </p:nvSpPr>
        <p:spPr>
          <a:xfrm>
            <a:off x="381000" y="1638300"/>
            <a:ext cx="11430000" cy="395782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269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with Subtitle">
    <p:spTree>
      <p:nvGrpSpPr>
        <p:cNvPr id="1" name=""/>
        <p:cNvGrpSpPr/>
        <p:nvPr/>
      </p:nvGrpSpPr>
      <p:grpSpPr>
        <a:xfrm>
          <a:off x="0" y="0"/>
          <a:ext cx="0" cy="0"/>
          <a:chOff x="0" y="0"/>
          <a:chExt cx="0" cy="0"/>
        </a:xfrm>
      </p:grpSpPr>
      <p:sp>
        <p:nvSpPr>
          <p:cNvPr id="11" name="Text Placeholder 9"/>
          <p:cNvSpPr>
            <a:spLocks noGrp="1"/>
          </p:cNvSpPr>
          <p:nvPr>
            <p:ph type="body" sz="quarter" idx="15"/>
          </p:nvPr>
        </p:nvSpPr>
        <p:spPr>
          <a:xfrm>
            <a:off x="380531" y="1000340"/>
            <a:ext cx="11430940" cy="485560"/>
          </a:xfrm>
          <a:prstGeom prst="rect">
            <a:avLst/>
          </a:prstGeom>
        </p:spPr>
        <p:txBody>
          <a:bodyPr lIns="0" tIns="0" rIns="0" bIns="0"/>
          <a:lstStyle>
            <a:lvl1pPr marL="0" indent="0">
              <a:lnSpc>
                <a:spcPct val="100000"/>
              </a:lnSpc>
              <a:spcBef>
                <a:spcPts val="0"/>
              </a:spcBef>
              <a:buNone/>
              <a:defRPr sz="2400" b="0">
                <a:solidFill>
                  <a:schemeClr val="accent3"/>
                </a:solidFill>
                <a:latin typeface="+mj-lt"/>
              </a:defRPr>
            </a:lvl1pPr>
            <a:lvl2pPr marL="457200" indent="0">
              <a:buNone/>
              <a:defRPr/>
            </a:lvl2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5795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08DBAB5-3EEB-064D-8A8B-B238C8074AC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6200000">
            <a:off x="5627153" y="334664"/>
            <a:ext cx="934646" cy="12195047"/>
          </a:xfrm>
          <a:prstGeom prst="rect">
            <a:avLst/>
          </a:prstGeom>
        </p:spPr>
      </p:pic>
      <p:sp>
        <p:nvSpPr>
          <p:cNvPr id="2" name="Title Placeholder 1"/>
          <p:cNvSpPr>
            <a:spLocks noGrp="1"/>
          </p:cNvSpPr>
          <p:nvPr userDrawn="1">
            <p:ph type="title"/>
          </p:nvPr>
        </p:nvSpPr>
        <p:spPr>
          <a:xfrm>
            <a:off x="381000" y="274320"/>
            <a:ext cx="10242535" cy="475957"/>
          </a:xfrm>
          <a:prstGeom prst="rect">
            <a:avLst/>
          </a:prstGeom>
        </p:spPr>
        <p:txBody>
          <a:bodyPr vert="horz" lIns="0" tIns="0" rIns="0" bIns="0" rtlCol="0" anchor="t" anchorCtr="0">
            <a:noAutofit/>
          </a:bodyPr>
          <a:lstStyle/>
          <a:p>
            <a:r>
              <a:rPr lang="en-US" dirty="0"/>
              <a:t>Click to edit Master title style</a:t>
            </a:r>
          </a:p>
        </p:txBody>
      </p:sp>
      <p:sp>
        <p:nvSpPr>
          <p:cNvPr id="3" name="Rectangle 2">
            <a:extLst>
              <a:ext uri="{FF2B5EF4-FFF2-40B4-BE49-F238E27FC236}">
                <a16:creationId xmlns:a16="http://schemas.microsoft.com/office/drawing/2014/main" id="{FF282D3A-A21A-47C4-8500-763F6E1C35B1}"/>
              </a:ext>
            </a:extLst>
          </p:cNvPr>
          <p:cNvSpPr/>
          <p:nvPr userDrawn="1"/>
        </p:nvSpPr>
        <p:spPr>
          <a:xfrm>
            <a:off x="-1" y="0"/>
            <a:ext cx="12188952" cy="64295"/>
          </a:xfrm>
          <a:prstGeom prst="rect">
            <a:avLst/>
          </a:prstGeom>
          <a:solidFill>
            <a:srgbClr val="136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A5E48E53-A2D3-4F12-B059-F17EBCB3EF9C}"/>
              </a:ext>
            </a:extLst>
          </p:cNvPr>
          <p:cNvSpPr>
            <a:spLocks noGrp="1"/>
          </p:cNvSpPr>
          <p:nvPr>
            <p:ph type="body" idx="1"/>
          </p:nvPr>
        </p:nvSpPr>
        <p:spPr>
          <a:xfrm>
            <a:off x="381000" y="990600"/>
            <a:ext cx="11430000" cy="460534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9" name="Straight Connector 28">
            <a:extLst>
              <a:ext uri="{FF2B5EF4-FFF2-40B4-BE49-F238E27FC236}">
                <a16:creationId xmlns:a16="http://schemas.microsoft.com/office/drawing/2014/main" id="{8843CE54-37CC-4000-B91B-9FC6E9A5237A}"/>
              </a:ext>
            </a:extLst>
          </p:cNvPr>
          <p:cNvCxnSpPr/>
          <p:nvPr userDrawn="1"/>
        </p:nvCxnSpPr>
        <p:spPr>
          <a:xfrm>
            <a:off x="10785277" y="274319"/>
            <a:ext cx="0" cy="4941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B69C4B9-EA63-4BBE-A162-3A800861AC0F}"/>
              </a:ext>
            </a:extLst>
          </p:cNvPr>
          <p:cNvSpPr txBox="1"/>
          <p:nvPr userDrawn="1"/>
        </p:nvSpPr>
        <p:spPr>
          <a:xfrm>
            <a:off x="11627361" y="6510528"/>
            <a:ext cx="182880" cy="182880"/>
          </a:xfrm>
          <a:prstGeom prst="rect">
            <a:avLst/>
          </a:prstGeom>
          <a:noFill/>
        </p:spPr>
        <p:txBody>
          <a:bodyPr wrap="none" lIns="0" tIns="0" rIns="0" bIns="0" rtlCol="0" anchor="ctr" anchorCtr="0">
            <a:noAutofit/>
          </a:bodyPr>
          <a:lstStyle/>
          <a:p>
            <a:pPr algn="l"/>
            <a:fld id="{B7FCDB3E-357B-4870-9576-86DAF0C347DB}" type="slidenum">
              <a:rPr lang="en-US" sz="900" smtClean="0">
                <a:solidFill>
                  <a:schemeClr val="bg1"/>
                </a:solidFill>
              </a:rPr>
              <a:pPr algn="l"/>
              <a:t>‹#›</a:t>
            </a:fld>
            <a:endParaRPr lang="en-US" sz="900" dirty="0">
              <a:solidFill>
                <a:schemeClr val="bg1"/>
              </a:solidFill>
            </a:endParaRPr>
          </a:p>
        </p:txBody>
      </p:sp>
      <p:pic>
        <p:nvPicPr>
          <p:cNvPr id="10" name="Picture 9">
            <a:extLst>
              <a:ext uri="{FF2B5EF4-FFF2-40B4-BE49-F238E27FC236}">
                <a16:creationId xmlns:a16="http://schemas.microsoft.com/office/drawing/2014/main" id="{482F72DE-2C2F-AD47-9C58-B17EE87A6290}"/>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84195" y="366223"/>
            <a:ext cx="1015782" cy="319743"/>
          </a:xfrm>
          <a:prstGeom prst="rect">
            <a:avLst/>
          </a:prstGeom>
        </p:spPr>
      </p:pic>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780" r:id="rId1"/>
    <p:sldLayoutId id="2147483783" r:id="rId2"/>
    <p:sldLayoutId id="2147483792" r:id="rId3"/>
    <p:sldLayoutId id="2147483772" r:id="rId4"/>
    <p:sldLayoutId id="2147483791" r:id="rId5"/>
    <p:sldLayoutId id="2147483784" r:id="rId6"/>
    <p:sldLayoutId id="2147483785" r:id="rId7"/>
    <p:sldLayoutId id="2147483786" r:id="rId8"/>
    <p:sldLayoutId id="2147483787" r:id="rId9"/>
    <p:sldLayoutId id="2147483788" r:id="rId10"/>
    <p:sldLayoutId id="2147483789" r:id="rId11"/>
    <p:sldLayoutId id="2147483790" r:id="rId12"/>
    <p:sldLayoutId id="2147483776" r:id="rId13"/>
    <p:sldLayoutId id="2147483793" r:id="rId14"/>
    <p:sldLayoutId id="2147483794" r:id="rId15"/>
    <p:sldLayoutId id="2147483796" r:id="rId16"/>
    <p:sldLayoutId id="2147483799" r:id="rId17"/>
    <p:sldLayoutId id="214748380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100000"/>
        </a:lnSpc>
        <a:spcBef>
          <a:spcPct val="0"/>
        </a:spcBef>
        <a:buNone/>
        <a:defRPr sz="3200" b="1" kern="1200" cap="none" baseline="0">
          <a:solidFill>
            <a:schemeClr val="accent2"/>
          </a:solidFill>
          <a:latin typeface="+mj-lt"/>
          <a:ea typeface="+mj-ea"/>
          <a:cs typeface="+mj-cs"/>
        </a:defRPr>
      </a:lvl1pPr>
    </p:titleStyle>
    <p:bodyStyle>
      <a:lvl1pPr marL="182880" indent="-182880" algn="l" defTabSz="914400" rtl="0" eaLnBrk="1" latinLnBrk="0" hangingPunct="1">
        <a:lnSpc>
          <a:spcPct val="100000"/>
        </a:lnSpc>
        <a:spcBef>
          <a:spcPts val="200"/>
        </a:spcBef>
        <a:buClr>
          <a:schemeClr val="accent3"/>
        </a:buClr>
        <a:buFont typeface="Arial" panose="020B0604020202020204" pitchFamily="34" charset="0"/>
        <a:buChar char="•"/>
        <a:defRPr sz="2400" kern="1200">
          <a:solidFill>
            <a:schemeClr val="accent5">
              <a:lumMod val="75000"/>
            </a:schemeClr>
          </a:solidFill>
          <a:latin typeface="+mn-lt"/>
          <a:ea typeface="+mn-ea"/>
          <a:cs typeface="+mn-cs"/>
        </a:defRPr>
      </a:lvl1pPr>
      <a:lvl2pPr marL="365760" indent="-182880" algn="l" defTabSz="914400" rtl="0" eaLnBrk="1" latinLnBrk="0" hangingPunct="1">
        <a:lnSpc>
          <a:spcPct val="100000"/>
        </a:lnSpc>
        <a:spcBef>
          <a:spcPts val="200"/>
        </a:spcBef>
        <a:buClr>
          <a:schemeClr val="accent3"/>
        </a:buClr>
        <a:buFont typeface="Arial" panose="020B0604020202020204" pitchFamily="34" charset="0"/>
        <a:buChar char="•"/>
        <a:defRPr sz="2000" kern="1200">
          <a:solidFill>
            <a:schemeClr val="accent5">
              <a:lumMod val="75000"/>
            </a:schemeClr>
          </a:solidFill>
          <a:latin typeface="+mn-lt"/>
          <a:ea typeface="+mn-ea"/>
          <a:cs typeface="+mn-cs"/>
        </a:defRPr>
      </a:lvl2pPr>
      <a:lvl3pPr marL="548640" indent="-182880"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accent5">
              <a:lumMod val="75000"/>
            </a:schemeClr>
          </a:solidFill>
          <a:latin typeface="+mn-lt"/>
          <a:ea typeface="+mn-ea"/>
          <a:cs typeface="+mn-cs"/>
        </a:defRPr>
      </a:lvl3pPr>
      <a:lvl4pPr marL="731520" indent="-18288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accent5">
              <a:lumMod val="75000"/>
            </a:schemeClr>
          </a:solidFill>
          <a:latin typeface="+mn-lt"/>
          <a:ea typeface="+mn-ea"/>
          <a:cs typeface="+mn-cs"/>
        </a:defRPr>
      </a:lvl4pPr>
      <a:lvl5pPr marL="914400" indent="-18288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24" userDrawn="1">
          <p15:clr>
            <a:srgbClr val="F26B43"/>
          </p15:clr>
        </p15:guide>
        <p15:guide id="2" pos="240" userDrawn="1">
          <p15:clr>
            <a:srgbClr val="F26B43"/>
          </p15:clr>
        </p15:guide>
        <p15:guide id="3" pos="7440" userDrawn="1">
          <p15:clr>
            <a:srgbClr val="F26B43"/>
          </p15:clr>
        </p15:guide>
        <p15:guide id="4" orient="horz" pos="3888" userDrawn="1">
          <p15:clr>
            <a:srgbClr val="F26B43"/>
          </p15:clr>
        </p15:guide>
        <p15:guide id="5" orient="horz" pos="3624" userDrawn="1">
          <p15:clr>
            <a:srgbClr val="F26B43"/>
          </p15:clr>
        </p15:guide>
        <p15:guide id="6" orient="horz" pos="3528" userDrawn="1">
          <p15:clr>
            <a:srgbClr val="F26B43"/>
          </p15:clr>
        </p15:guide>
        <p15:guide id="7" orient="horz" pos="936" userDrawn="1">
          <p15:clr>
            <a:srgbClr val="F26B43"/>
          </p15:clr>
        </p15:guide>
        <p15:guide id="8" orient="horz" pos="1032" userDrawn="1">
          <p15:clr>
            <a:srgbClr val="F26B43"/>
          </p15:clr>
        </p15:guide>
        <p15:guide id="10" pos="3840" userDrawn="1">
          <p15:clr>
            <a:srgbClr val="F26B43"/>
          </p15:clr>
        </p15:guide>
        <p15:guide id="11" pos="3744" userDrawn="1">
          <p15:clr>
            <a:srgbClr val="F26B43"/>
          </p15:clr>
        </p15:guide>
        <p15:guide id="12" pos="3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www.nature.com/srep"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pmc/articles/PMC5372896/"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hyperlink" Target="https://pubchem.ncbi.nlm.nih.gov/compound/4-Hydroxybenzeneacetate"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8796D3-B190-BC43-87D0-5891F5B3D479}"/>
              </a:ext>
            </a:extLst>
          </p:cNvPr>
          <p:cNvSpPr/>
          <p:nvPr/>
        </p:nvSpPr>
        <p:spPr>
          <a:xfrm>
            <a:off x="-3048" y="5512284"/>
            <a:ext cx="12195048" cy="760021"/>
          </a:xfrm>
          <a:prstGeom prst="rect">
            <a:avLst/>
          </a:prstGeom>
          <a:gradFill>
            <a:gsLst>
              <a:gs pos="78000">
                <a:srgbClr val="3B72AB">
                  <a:alpha val="0"/>
                </a:srgbClr>
              </a:gs>
              <a:gs pos="39000">
                <a:srgbClr val="3B72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Title 27">
            <a:extLst>
              <a:ext uri="{FF2B5EF4-FFF2-40B4-BE49-F238E27FC236}">
                <a16:creationId xmlns:a16="http://schemas.microsoft.com/office/drawing/2014/main" id="{D0191605-EF17-9F4B-B71A-010440DF9108}"/>
              </a:ext>
            </a:extLst>
          </p:cNvPr>
          <p:cNvSpPr txBox="1">
            <a:spLocks/>
          </p:cNvSpPr>
          <p:nvPr/>
        </p:nvSpPr>
        <p:spPr>
          <a:xfrm>
            <a:off x="381000" y="5712967"/>
            <a:ext cx="9380518" cy="369332"/>
          </a:xfrm>
          <a:prstGeom prst="rect">
            <a:avLst/>
          </a:prstGeom>
        </p:spPr>
        <p:txBody>
          <a:bodyPr vert="horz" lIns="0" tIns="0" rIns="0" bIns="0" rtlCol="0" anchor="b" anchorCtr="0">
            <a:spAutoFit/>
          </a:bodyPr>
          <a:lstStyle>
            <a:lvl1pPr algn="l" defTabSz="914400" rtl="0" eaLnBrk="1" latinLnBrk="0" hangingPunct="1">
              <a:lnSpc>
                <a:spcPct val="100000"/>
              </a:lnSpc>
              <a:spcBef>
                <a:spcPct val="0"/>
              </a:spcBef>
              <a:buNone/>
              <a:defRPr sz="4000" b="1" kern="1200" cap="all" baseline="0">
                <a:solidFill>
                  <a:schemeClr val="bg1"/>
                </a:solidFill>
                <a:latin typeface="+mj-lt"/>
                <a:ea typeface="+mj-ea"/>
                <a:cs typeface="+mj-cs"/>
              </a:defRPr>
            </a:lvl1pPr>
          </a:lstStyle>
          <a:p>
            <a:r>
              <a:rPr lang="en-US" sz="2400" cap="none" dirty="0"/>
              <a:t>Presented by Betsy Redmond, PhD</a:t>
            </a:r>
          </a:p>
        </p:txBody>
      </p:sp>
      <p:sp>
        <p:nvSpPr>
          <p:cNvPr id="8" name="Hexagon 7">
            <a:extLst>
              <a:ext uri="{FF2B5EF4-FFF2-40B4-BE49-F238E27FC236}">
                <a16:creationId xmlns:a16="http://schemas.microsoft.com/office/drawing/2014/main" id="{E2CBAFA9-28CD-214C-9200-BB20DCEDB959}"/>
              </a:ext>
            </a:extLst>
          </p:cNvPr>
          <p:cNvSpPr/>
          <p:nvPr/>
        </p:nvSpPr>
        <p:spPr>
          <a:xfrm rot="1800000">
            <a:off x="10350753" y="397824"/>
            <a:ext cx="756461" cy="652122"/>
          </a:xfrm>
          <a:prstGeom prst="hexagon">
            <a:avLst/>
          </a:prstGeom>
          <a:solidFill>
            <a:schemeClr val="bg1">
              <a:lumMod val="9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7C554215-82FA-FB45-805A-4C19941217E3}"/>
              </a:ext>
            </a:extLst>
          </p:cNvPr>
          <p:cNvSpPr/>
          <p:nvPr/>
        </p:nvSpPr>
        <p:spPr>
          <a:xfrm rot="1800000">
            <a:off x="10602544" y="521626"/>
            <a:ext cx="1563102" cy="1347503"/>
          </a:xfrm>
          <a:prstGeom prst="hexagon">
            <a:avLst/>
          </a:prstGeom>
          <a:solidFill>
            <a:schemeClr val="accent2">
              <a:lumMod val="25000"/>
              <a:lumOff val="75000"/>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F2F5FA67-5569-D844-9CCD-BC09CF52374F}"/>
              </a:ext>
            </a:extLst>
          </p:cNvPr>
          <p:cNvSpPr/>
          <p:nvPr/>
        </p:nvSpPr>
        <p:spPr>
          <a:xfrm>
            <a:off x="380999" y="4675473"/>
            <a:ext cx="6367274" cy="655950"/>
          </a:xfrm>
          <a:prstGeom prst="roundRect">
            <a:avLst/>
          </a:prstGeom>
          <a:solidFill>
            <a:srgbClr val="004479">
              <a:alpha val="30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1F0A5193-32DC-8240-B1E4-23F5A97F4DFC}"/>
              </a:ext>
            </a:extLst>
          </p:cNvPr>
          <p:cNvSpPr/>
          <p:nvPr/>
        </p:nvSpPr>
        <p:spPr>
          <a:xfrm>
            <a:off x="277318" y="3026979"/>
            <a:ext cx="6166513" cy="884621"/>
          </a:xfrm>
          <a:prstGeom prst="roundRect">
            <a:avLst/>
          </a:prstGeom>
          <a:solidFill>
            <a:srgbClr val="004479">
              <a:alpha val="30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99F738F2-43A8-1240-A1E9-8A63D05933F9}"/>
              </a:ext>
            </a:extLst>
          </p:cNvPr>
          <p:cNvSpPr/>
          <p:nvPr/>
        </p:nvSpPr>
        <p:spPr>
          <a:xfrm>
            <a:off x="277317" y="3757448"/>
            <a:ext cx="6270195" cy="830060"/>
          </a:xfrm>
          <a:prstGeom prst="roundRect">
            <a:avLst/>
          </a:prstGeom>
          <a:solidFill>
            <a:srgbClr val="004479">
              <a:alpha val="28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1">
            <a:extLst>
              <a:ext uri="{FF2B5EF4-FFF2-40B4-BE49-F238E27FC236}">
                <a16:creationId xmlns:a16="http://schemas.microsoft.com/office/drawing/2014/main" id="{A6910CD9-459C-C84A-B834-EB6D6E9A1CFC}"/>
              </a:ext>
            </a:extLst>
          </p:cNvPr>
          <p:cNvSpPr>
            <a:spLocks noGrp="1"/>
          </p:cNvSpPr>
          <p:nvPr>
            <p:ph type="subTitle" idx="1"/>
          </p:nvPr>
        </p:nvSpPr>
        <p:spPr>
          <a:xfrm>
            <a:off x="381000" y="4764471"/>
            <a:ext cx="6367272" cy="659849"/>
          </a:xfrm>
        </p:spPr>
        <p:txBody>
          <a:bodyPr/>
          <a:lstStyle/>
          <a:p>
            <a:r>
              <a:rPr lang="en-US" dirty="0"/>
              <a:t>Incorporating Metabolomics In Practice</a:t>
            </a:r>
          </a:p>
        </p:txBody>
      </p:sp>
      <p:sp>
        <p:nvSpPr>
          <p:cNvPr id="12" name="Oval 11">
            <a:extLst>
              <a:ext uri="{FF2B5EF4-FFF2-40B4-BE49-F238E27FC236}">
                <a16:creationId xmlns:a16="http://schemas.microsoft.com/office/drawing/2014/main" id="{F0D5E1F6-F608-F647-8D19-EA7E5B47A0F5}"/>
              </a:ext>
            </a:extLst>
          </p:cNvPr>
          <p:cNvSpPr/>
          <p:nvPr/>
        </p:nvSpPr>
        <p:spPr>
          <a:xfrm>
            <a:off x="9581103" y="4918841"/>
            <a:ext cx="1492281" cy="1492281"/>
          </a:xfrm>
          <a:prstGeom prst="ellipse">
            <a:avLst/>
          </a:prstGeom>
          <a:blipFill dpi="0" rotWithShape="1">
            <a:blip r:embed="rId3"/>
            <a:srcRect/>
            <a:stretch>
              <a:fillRect l="-2000" t="1" r="1"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80999" y="3069363"/>
            <a:ext cx="7902389" cy="1354217"/>
          </a:xfrm>
        </p:spPr>
        <p:txBody>
          <a:bodyPr wrap="square">
            <a:spAutoFit/>
          </a:bodyPr>
          <a:lstStyle/>
          <a:p>
            <a:r>
              <a:rPr lang="en-US" cap="none" dirty="0"/>
              <a:t>The Emerging Role of Applied Metabolomics</a:t>
            </a:r>
          </a:p>
        </p:txBody>
      </p:sp>
    </p:spTree>
    <p:extLst>
      <p:ext uri="{BB962C8B-B14F-4D97-AF65-F5344CB8AC3E}">
        <p14:creationId xmlns:p14="http://schemas.microsoft.com/office/powerpoint/2010/main" val="25424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in a room&#10;&#10;Description generated with high confidence">
            <a:extLst>
              <a:ext uri="{FF2B5EF4-FFF2-40B4-BE49-F238E27FC236}">
                <a16:creationId xmlns:a16="http://schemas.microsoft.com/office/drawing/2014/main" id="{B0201466-A102-5549-BD72-7267A11FA33F}"/>
              </a:ext>
            </a:extLst>
          </p:cNvPr>
          <p:cNvPicPr>
            <a:picLocks noChangeAspect="1"/>
          </p:cNvPicPr>
          <p:nvPr/>
        </p:nvPicPr>
        <p:blipFill rotWithShape="1">
          <a:blip r:embed="rId3">
            <a:extLst>
              <a:ext uri="{28A0092B-C50C-407E-A947-70E740481C1C}">
                <a14:useLocalDpi xmlns:a14="http://schemas.microsoft.com/office/drawing/2010/main" val="0"/>
              </a:ext>
            </a:extLst>
          </a:blip>
          <a:srcRect t="5209" b="6886"/>
          <a:stretch/>
        </p:blipFill>
        <p:spPr>
          <a:xfrm>
            <a:off x="0" y="0"/>
            <a:ext cx="12191998" cy="6729609"/>
          </a:xfrm>
          <a:prstGeom prst="rect">
            <a:avLst/>
          </a:prstGeom>
        </p:spPr>
      </p:pic>
      <p:sp>
        <p:nvSpPr>
          <p:cNvPr id="9" name="Rectangle 8">
            <a:extLst>
              <a:ext uri="{FF2B5EF4-FFF2-40B4-BE49-F238E27FC236}">
                <a16:creationId xmlns:a16="http://schemas.microsoft.com/office/drawing/2014/main" id="{5D832529-BA45-4C4E-A554-58CE4DC1AD1F}"/>
              </a:ext>
            </a:extLst>
          </p:cNvPr>
          <p:cNvSpPr/>
          <p:nvPr/>
        </p:nvSpPr>
        <p:spPr>
          <a:xfrm>
            <a:off x="0" y="-2738"/>
            <a:ext cx="12191999" cy="6732347"/>
          </a:xfrm>
          <a:prstGeom prst="rect">
            <a:avLst/>
          </a:prstGeom>
          <a:gradFill>
            <a:gsLst>
              <a:gs pos="55000">
                <a:schemeClr val="accent4">
                  <a:alpha val="0"/>
                </a:schemeClr>
              </a:gs>
              <a:gs pos="14000">
                <a:schemeClr val="accent2">
                  <a:alpha val="8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22">
            <a:extLst>
              <a:ext uri="{FF2B5EF4-FFF2-40B4-BE49-F238E27FC236}">
                <a16:creationId xmlns:a16="http://schemas.microsoft.com/office/drawing/2014/main" id="{00A190D6-74AC-D244-B4B2-5CFC5EEE7629}"/>
              </a:ext>
            </a:extLst>
          </p:cNvPr>
          <p:cNvSpPr/>
          <p:nvPr/>
        </p:nvSpPr>
        <p:spPr>
          <a:xfrm>
            <a:off x="7644188" y="-2739"/>
            <a:ext cx="4547810" cy="5875868"/>
          </a:xfrm>
          <a:custGeom>
            <a:avLst/>
            <a:gdLst>
              <a:gd name="connsiteX0" fmla="*/ 0 w 3787615"/>
              <a:gd name="connsiteY0" fmla="*/ 0 h 5108871"/>
              <a:gd name="connsiteX1" fmla="*/ 3787615 w 3787615"/>
              <a:gd name="connsiteY1" fmla="*/ 0 h 5108871"/>
              <a:gd name="connsiteX2" fmla="*/ 3787615 w 3787615"/>
              <a:gd name="connsiteY2" fmla="*/ 5108871 h 5108871"/>
            </a:gdLst>
            <a:ahLst/>
            <a:cxnLst>
              <a:cxn ang="0">
                <a:pos x="connsiteX0" y="connsiteY0"/>
              </a:cxn>
              <a:cxn ang="0">
                <a:pos x="connsiteX1" y="connsiteY1"/>
              </a:cxn>
              <a:cxn ang="0">
                <a:pos x="connsiteX2" y="connsiteY2"/>
              </a:cxn>
            </a:cxnLst>
            <a:rect l="l" t="t" r="r" b="b"/>
            <a:pathLst>
              <a:path w="3787615" h="5108871">
                <a:moveTo>
                  <a:pt x="0" y="0"/>
                </a:moveTo>
                <a:lnTo>
                  <a:pt x="3787615" y="0"/>
                </a:lnTo>
                <a:lnTo>
                  <a:pt x="3787615" y="5108871"/>
                </a:lnTo>
                <a:close/>
              </a:path>
            </a:pathLst>
          </a:cu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24">
            <a:extLst>
              <a:ext uri="{FF2B5EF4-FFF2-40B4-BE49-F238E27FC236}">
                <a16:creationId xmlns:a16="http://schemas.microsoft.com/office/drawing/2014/main" id="{93A8F050-89A8-7049-BDA1-B6899EBB59CB}"/>
              </a:ext>
            </a:extLst>
          </p:cNvPr>
          <p:cNvSpPr/>
          <p:nvPr/>
        </p:nvSpPr>
        <p:spPr>
          <a:xfrm rot="3119943">
            <a:off x="6744767" y="1298437"/>
            <a:ext cx="3705145" cy="195801"/>
          </a:xfrm>
          <a:custGeom>
            <a:avLst/>
            <a:gdLst>
              <a:gd name="connsiteX0" fmla="*/ 0 w 2778859"/>
              <a:gd name="connsiteY0" fmla="*/ 146851 h 146851"/>
              <a:gd name="connsiteX1" fmla="*/ 115652 w 2778859"/>
              <a:gd name="connsiteY1" fmla="*/ 0 h 146851"/>
              <a:gd name="connsiteX2" fmla="*/ 2778859 w 2778859"/>
              <a:gd name="connsiteY2" fmla="*/ 0 h 146851"/>
              <a:gd name="connsiteX3" fmla="*/ 2619612 w 2778859"/>
              <a:gd name="connsiteY3" fmla="*/ 146851 h 146851"/>
            </a:gdLst>
            <a:ahLst/>
            <a:cxnLst>
              <a:cxn ang="0">
                <a:pos x="connsiteX0" y="connsiteY0"/>
              </a:cxn>
              <a:cxn ang="0">
                <a:pos x="connsiteX1" y="connsiteY1"/>
              </a:cxn>
              <a:cxn ang="0">
                <a:pos x="connsiteX2" y="connsiteY2"/>
              </a:cxn>
              <a:cxn ang="0">
                <a:pos x="connsiteX3" y="connsiteY3"/>
              </a:cxn>
            </a:cxnLst>
            <a:rect l="l" t="t" r="r" b="b"/>
            <a:pathLst>
              <a:path w="2778859" h="146851">
                <a:moveTo>
                  <a:pt x="0" y="146851"/>
                </a:moveTo>
                <a:lnTo>
                  <a:pt x="115652" y="0"/>
                </a:lnTo>
                <a:lnTo>
                  <a:pt x="2778859" y="0"/>
                </a:lnTo>
                <a:lnTo>
                  <a:pt x="2619612" y="146851"/>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F4B72155-0614-5B42-AB10-FE8383771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627153" y="334664"/>
            <a:ext cx="934646" cy="12195047"/>
          </a:xfrm>
          <a:prstGeom prst="rect">
            <a:avLst/>
          </a:prstGeom>
        </p:spPr>
      </p:pic>
      <p:sp>
        <p:nvSpPr>
          <p:cNvPr id="2" name="Subtitle 1">
            <a:extLst>
              <a:ext uri="{FF2B5EF4-FFF2-40B4-BE49-F238E27FC236}">
                <a16:creationId xmlns:a16="http://schemas.microsoft.com/office/drawing/2014/main" id="{D4213374-28D1-4EC8-850F-C2D908D8D39E}"/>
              </a:ext>
            </a:extLst>
          </p:cNvPr>
          <p:cNvSpPr>
            <a:spLocks noGrp="1"/>
          </p:cNvSpPr>
          <p:nvPr>
            <p:ph type="subTitle" idx="1"/>
          </p:nvPr>
        </p:nvSpPr>
        <p:spPr>
          <a:xfrm>
            <a:off x="1761254" y="1733909"/>
            <a:ext cx="8666443" cy="2984740"/>
          </a:xfrm>
          <a:solidFill>
            <a:schemeClr val="accent5">
              <a:lumMod val="20000"/>
              <a:lumOff val="80000"/>
              <a:alpha val="67000"/>
            </a:schemeClr>
          </a:solidFill>
        </p:spPr>
        <p:txBody>
          <a:bodyPr lIns="182880" tIns="182880" rIns="182880" bIns="182880"/>
          <a:lstStyle/>
          <a:p>
            <a:r>
              <a:rPr lang="en-US" sz="2800" i="1" dirty="0">
                <a:solidFill>
                  <a:schemeClr val="tx1"/>
                </a:solidFill>
              </a:rPr>
              <a:t>“Our data suggest that robust metabolomics has the potential as a noninvasive strategy to evaluate the early diagnosis of T2D patients and provides new insight into pathophysiologic mechanisms and may enhance the understanding of its cause of disease.”</a:t>
            </a:r>
          </a:p>
          <a:p>
            <a:pPr algn="r"/>
            <a:r>
              <a:rPr lang="en-US" sz="2800" dirty="0">
                <a:solidFill>
                  <a:schemeClr val="tx1"/>
                </a:solidFill>
              </a:rPr>
              <a:t>– Dr. Zhang</a:t>
            </a:r>
          </a:p>
        </p:txBody>
      </p:sp>
      <p:sp>
        <p:nvSpPr>
          <p:cNvPr id="7" name="Rectangle 2">
            <a:extLst>
              <a:ext uri="{FF2B5EF4-FFF2-40B4-BE49-F238E27FC236}">
                <a16:creationId xmlns:a16="http://schemas.microsoft.com/office/drawing/2014/main" id="{2BAFDD57-3540-47A2-9F59-29BAEEF8D009}"/>
              </a:ext>
            </a:extLst>
          </p:cNvPr>
          <p:cNvSpPr>
            <a:spLocks noChangeArrowheads="1"/>
          </p:cNvSpPr>
          <p:nvPr/>
        </p:nvSpPr>
        <p:spPr bwMode="auto">
          <a:xfrm>
            <a:off x="0" y="-92333"/>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5B616B"/>
              </a:solidFill>
              <a:effectLst/>
              <a:latin typeface="BlinkMacSystemFont"/>
            </a:endParaRPr>
          </a:p>
        </p:txBody>
      </p:sp>
      <p:sp>
        <p:nvSpPr>
          <p:cNvPr id="8" name="Rectangle 7">
            <a:extLst>
              <a:ext uri="{FF2B5EF4-FFF2-40B4-BE49-F238E27FC236}">
                <a16:creationId xmlns:a16="http://schemas.microsoft.com/office/drawing/2014/main" id="{6477197B-27A1-4526-870C-DB5947D89BFA}"/>
              </a:ext>
            </a:extLst>
          </p:cNvPr>
          <p:cNvSpPr/>
          <p:nvPr/>
        </p:nvSpPr>
        <p:spPr>
          <a:xfrm>
            <a:off x="0" y="6189272"/>
            <a:ext cx="2962478" cy="276999"/>
          </a:xfrm>
          <a:prstGeom prst="rect">
            <a:avLst/>
          </a:prstGeom>
        </p:spPr>
        <p:txBody>
          <a:bodyPr wrap="none">
            <a:spAutoFit/>
          </a:bodyPr>
          <a:lstStyle/>
          <a:p>
            <a:r>
              <a:rPr lang="en-US" sz="1200" dirty="0">
                <a:solidFill>
                  <a:schemeClr val="bg1"/>
                </a:solidFill>
              </a:rPr>
              <a:t>J </a:t>
            </a:r>
            <a:r>
              <a:rPr lang="en-US" sz="1200" dirty="0" err="1">
                <a:solidFill>
                  <a:schemeClr val="bg1"/>
                </a:solidFill>
              </a:rPr>
              <a:t>Physiol</a:t>
            </a:r>
            <a:r>
              <a:rPr lang="en-US" sz="1200" dirty="0">
                <a:solidFill>
                  <a:schemeClr val="bg1"/>
                </a:solidFill>
              </a:rPr>
              <a:t> </a:t>
            </a:r>
            <a:r>
              <a:rPr lang="en-US" sz="1200" dirty="0" err="1">
                <a:solidFill>
                  <a:schemeClr val="bg1"/>
                </a:solidFill>
              </a:rPr>
              <a:t>Biochem</a:t>
            </a:r>
            <a:r>
              <a:rPr lang="en-US" sz="1200" dirty="0">
                <a:solidFill>
                  <a:schemeClr val="bg1"/>
                </a:solidFill>
              </a:rPr>
              <a:t>, 70 (1), 117-28 (2013)</a:t>
            </a:r>
          </a:p>
        </p:txBody>
      </p:sp>
    </p:spTree>
    <p:extLst>
      <p:ext uri="{BB962C8B-B14F-4D97-AF65-F5344CB8AC3E}">
        <p14:creationId xmlns:p14="http://schemas.microsoft.com/office/powerpoint/2010/main" val="40653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8C6E62-1251-4E7F-ADC7-7ECF606174BA}"/>
              </a:ext>
            </a:extLst>
          </p:cNvPr>
          <p:cNvSpPr>
            <a:spLocks noGrp="1"/>
          </p:cNvSpPr>
          <p:nvPr>
            <p:ph type="body" sz="quarter" idx="15"/>
          </p:nvPr>
        </p:nvSpPr>
        <p:spPr>
          <a:xfrm>
            <a:off x="5330917" y="5842811"/>
            <a:ext cx="5563055" cy="267148"/>
          </a:xfrm>
        </p:spPr>
        <p:txBody>
          <a:bodyPr/>
          <a:lstStyle/>
          <a:p>
            <a:pPr algn="r" fontAlgn="ctr"/>
            <a:r>
              <a:rPr lang="pt-BR" sz="1200" dirty="0">
                <a:solidFill>
                  <a:schemeClr val="bg1">
                    <a:lumMod val="50000"/>
                  </a:schemeClr>
                </a:solidFill>
              </a:rPr>
              <a:t>Diabetes &amp; metabolism. , 2018, Vol.44(3), p.261-268</a:t>
            </a:r>
            <a:endParaRPr lang="en-US" sz="1200" dirty="0">
              <a:solidFill>
                <a:schemeClr val="bg1">
                  <a:lumMod val="50000"/>
                </a:schemeClr>
              </a:solidFill>
            </a:endParaRPr>
          </a:p>
        </p:txBody>
      </p:sp>
      <p:sp>
        <p:nvSpPr>
          <p:cNvPr id="4" name="Text Placeholder 3">
            <a:extLst>
              <a:ext uri="{FF2B5EF4-FFF2-40B4-BE49-F238E27FC236}">
                <a16:creationId xmlns:a16="http://schemas.microsoft.com/office/drawing/2014/main" id="{6E3A6F88-D9E1-4A65-A378-2F37F942F42E}"/>
              </a:ext>
            </a:extLst>
          </p:cNvPr>
          <p:cNvSpPr>
            <a:spLocks noGrp="1"/>
          </p:cNvSpPr>
          <p:nvPr>
            <p:ph type="body" sz="quarter" idx="12"/>
          </p:nvPr>
        </p:nvSpPr>
        <p:spPr>
          <a:xfrm>
            <a:off x="466790" y="3038551"/>
            <a:ext cx="5695364" cy="3056748"/>
          </a:xfrm>
        </p:spPr>
        <p:txBody>
          <a:bodyPr/>
          <a:lstStyle/>
          <a:p>
            <a:pPr marL="0" indent="0">
              <a:buNone/>
            </a:pPr>
            <a:r>
              <a:rPr lang="en-US" sz="2000" dirty="0"/>
              <a:t>Urine metabolites (n=3986):</a:t>
            </a:r>
          </a:p>
          <a:p>
            <a:pPr lvl="1"/>
            <a:r>
              <a:rPr lang="en-US" dirty="0"/>
              <a:t>Baseline </a:t>
            </a:r>
          </a:p>
          <a:p>
            <a:pPr lvl="1"/>
            <a:r>
              <a:rPr lang="en-US" dirty="0"/>
              <a:t>5-year follow-up </a:t>
            </a:r>
          </a:p>
          <a:p>
            <a:pPr lvl="1"/>
            <a:r>
              <a:rPr lang="en-US" dirty="0"/>
              <a:t>Analyses of associations between urine metabolites and 5-year changes in markers of glucose homoeostasis</a:t>
            </a:r>
          </a:p>
          <a:p>
            <a:pPr lvl="3">
              <a:buFont typeface="Courier New" panose="02070309020205020404" pitchFamily="49" charset="0"/>
              <a:buChar char="o"/>
            </a:pPr>
            <a:r>
              <a:rPr lang="en-US" sz="2000" dirty="0"/>
              <a:t>Whole Population and Subpopulation</a:t>
            </a:r>
          </a:p>
          <a:p>
            <a:pPr lvl="3">
              <a:buFont typeface="Courier New" panose="02070309020205020404" pitchFamily="49" charset="0"/>
              <a:buChar char="o"/>
            </a:pPr>
            <a:r>
              <a:rPr lang="en-US" sz="2000" dirty="0"/>
              <a:t>BMI </a:t>
            </a:r>
            <a:r>
              <a:rPr lang="en-US" sz="2000" u="sng" dirty="0"/>
              <a:t>&gt;</a:t>
            </a:r>
            <a:r>
              <a:rPr lang="en-US" sz="2000" dirty="0"/>
              <a:t> &lt; 25</a:t>
            </a:r>
          </a:p>
        </p:txBody>
      </p:sp>
      <p:pic>
        <p:nvPicPr>
          <p:cNvPr id="9" name="Picture 8">
            <a:extLst>
              <a:ext uri="{FF2B5EF4-FFF2-40B4-BE49-F238E27FC236}">
                <a16:creationId xmlns:a16="http://schemas.microsoft.com/office/drawing/2014/main" id="{A6F8B0D9-7659-41A1-8D7C-0E210AF0C9F0}"/>
              </a:ext>
            </a:extLst>
          </p:cNvPr>
          <p:cNvPicPr>
            <a:picLocks noChangeAspect="1"/>
          </p:cNvPicPr>
          <p:nvPr/>
        </p:nvPicPr>
        <p:blipFill>
          <a:blip r:embed="rId3"/>
          <a:stretch>
            <a:fillRect/>
          </a:stretch>
        </p:blipFill>
        <p:spPr>
          <a:xfrm>
            <a:off x="6518784" y="274320"/>
            <a:ext cx="4219913" cy="5528462"/>
          </a:xfrm>
          <a:prstGeom prst="rect">
            <a:avLst/>
          </a:prstGeom>
          <a:ln>
            <a:solidFill>
              <a:schemeClr val="accent4">
                <a:lumMod val="75000"/>
              </a:schemeClr>
            </a:solidFill>
          </a:ln>
        </p:spPr>
      </p:pic>
      <p:sp>
        <p:nvSpPr>
          <p:cNvPr id="7" name="Rectangle 6">
            <a:extLst>
              <a:ext uri="{FF2B5EF4-FFF2-40B4-BE49-F238E27FC236}">
                <a16:creationId xmlns:a16="http://schemas.microsoft.com/office/drawing/2014/main" id="{9863811E-3E91-4B37-8EB3-233176F307B0}"/>
              </a:ext>
            </a:extLst>
          </p:cNvPr>
          <p:cNvSpPr/>
          <p:nvPr/>
        </p:nvSpPr>
        <p:spPr>
          <a:xfrm>
            <a:off x="466790" y="614643"/>
            <a:ext cx="5563055" cy="2246769"/>
          </a:xfrm>
          <a:prstGeom prst="rect">
            <a:avLst/>
          </a:prstGeom>
        </p:spPr>
        <p:txBody>
          <a:bodyPr wrap="square">
            <a:spAutoFit/>
          </a:bodyPr>
          <a:lstStyle/>
          <a:p>
            <a:r>
              <a:rPr lang="en-US" sz="2000" dirty="0">
                <a:solidFill>
                  <a:schemeClr val="accent5">
                    <a:lumMod val="75000"/>
                  </a:schemeClr>
                </a:solidFill>
              </a:rPr>
              <a:t>The aim of this study was to analyze the associations between baseline urinary metabolites and 5-year changes in continuous markers of glucose homoeostasis, including fasting glucose, HbA1c and homoeostasis model assessment of insulin resistance (HOMA-IR).</a:t>
            </a:r>
          </a:p>
        </p:txBody>
      </p:sp>
    </p:spTree>
    <p:extLst>
      <p:ext uri="{BB962C8B-B14F-4D97-AF65-F5344CB8AC3E}">
        <p14:creationId xmlns:p14="http://schemas.microsoft.com/office/powerpoint/2010/main" val="355601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96CC2-6F29-4E6E-BE58-7B74BE98526A}"/>
              </a:ext>
            </a:extLst>
          </p:cNvPr>
          <p:cNvPicPr>
            <a:picLocks noChangeAspect="1"/>
          </p:cNvPicPr>
          <p:nvPr/>
        </p:nvPicPr>
        <p:blipFill>
          <a:blip r:embed="rId3"/>
          <a:stretch>
            <a:fillRect/>
          </a:stretch>
        </p:blipFill>
        <p:spPr>
          <a:xfrm>
            <a:off x="254855" y="713728"/>
            <a:ext cx="1890411" cy="3676218"/>
          </a:xfrm>
          <a:prstGeom prst="rect">
            <a:avLst/>
          </a:prstGeom>
        </p:spPr>
      </p:pic>
      <p:pic>
        <p:nvPicPr>
          <p:cNvPr id="5" name="Picture 4">
            <a:extLst>
              <a:ext uri="{FF2B5EF4-FFF2-40B4-BE49-F238E27FC236}">
                <a16:creationId xmlns:a16="http://schemas.microsoft.com/office/drawing/2014/main" id="{944DFD09-81BD-4D6F-A6AE-5659CC9FAA51}"/>
              </a:ext>
            </a:extLst>
          </p:cNvPr>
          <p:cNvPicPr>
            <a:picLocks noChangeAspect="1"/>
          </p:cNvPicPr>
          <p:nvPr/>
        </p:nvPicPr>
        <p:blipFill rotWithShape="1">
          <a:blip r:embed="rId4"/>
          <a:srcRect b="2269"/>
          <a:stretch/>
        </p:blipFill>
        <p:spPr>
          <a:xfrm>
            <a:off x="2145266" y="931023"/>
            <a:ext cx="4003285" cy="5432707"/>
          </a:xfrm>
          <a:prstGeom prst="rect">
            <a:avLst/>
          </a:prstGeom>
        </p:spPr>
      </p:pic>
      <p:sp>
        <p:nvSpPr>
          <p:cNvPr id="8" name="Rectangle 7">
            <a:extLst>
              <a:ext uri="{FF2B5EF4-FFF2-40B4-BE49-F238E27FC236}">
                <a16:creationId xmlns:a16="http://schemas.microsoft.com/office/drawing/2014/main" id="{6704BE36-23D0-41DE-BCE5-87A98377C41C}"/>
              </a:ext>
            </a:extLst>
          </p:cNvPr>
          <p:cNvSpPr/>
          <p:nvPr/>
        </p:nvSpPr>
        <p:spPr>
          <a:xfrm>
            <a:off x="6549096" y="1397675"/>
            <a:ext cx="4463461" cy="2308324"/>
          </a:xfrm>
          <a:prstGeom prst="rect">
            <a:avLst/>
          </a:prstGeom>
        </p:spPr>
        <p:txBody>
          <a:bodyPr wrap="square">
            <a:spAutoFit/>
          </a:bodyPr>
          <a:lstStyle/>
          <a:p>
            <a:r>
              <a:rPr lang="en-US" dirty="0">
                <a:solidFill>
                  <a:schemeClr val="accent5">
                    <a:lumMod val="75000"/>
                  </a:schemeClr>
                </a:solidFill>
              </a:rPr>
              <a:t>Higher baseline levels of urinary              1-methylnicotinamide, alanine, betaine, creatinine, lactic acid, and trimethylamine (TMA) were associated with an increase in HbA1c from baseline to follow-up. Formic acid and hippuric acid were associated with a decrease in HbA1c.</a:t>
            </a:r>
          </a:p>
          <a:p>
            <a:endParaRPr lang="en-US" dirty="0"/>
          </a:p>
        </p:txBody>
      </p:sp>
      <p:sp>
        <p:nvSpPr>
          <p:cNvPr id="2" name="Arrow: Down 1">
            <a:extLst>
              <a:ext uri="{FF2B5EF4-FFF2-40B4-BE49-F238E27FC236}">
                <a16:creationId xmlns:a16="http://schemas.microsoft.com/office/drawing/2014/main" id="{C0117437-EB5D-4B48-BAF2-9342542C8D67}"/>
              </a:ext>
            </a:extLst>
          </p:cNvPr>
          <p:cNvSpPr/>
          <p:nvPr/>
        </p:nvSpPr>
        <p:spPr>
          <a:xfrm>
            <a:off x="2650312" y="2330625"/>
            <a:ext cx="185738" cy="271462"/>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F17DC0C0-AD5D-479D-9372-E153671298C6}"/>
              </a:ext>
            </a:extLst>
          </p:cNvPr>
          <p:cNvSpPr/>
          <p:nvPr/>
        </p:nvSpPr>
        <p:spPr>
          <a:xfrm>
            <a:off x="4913953" y="2331067"/>
            <a:ext cx="185738" cy="271462"/>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6E829267-782A-4D11-9136-A563792AB928}"/>
              </a:ext>
            </a:extLst>
          </p:cNvPr>
          <p:cNvSpPr/>
          <p:nvPr/>
        </p:nvSpPr>
        <p:spPr>
          <a:xfrm>
            <a:off x="2218751" y="2330625"/>
            <a:ext cx="185738" cy="271462"/>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C1FFAFAA-F115-4D1A-A3D5-F8E18C056905}"/>
              </a:ext>
            </a:extLst>
          </p:cNvPr>
          <p:cNvSpPr/>
          <p:nvPr/>
        </p:nvSpPr>
        <p:spPr>
          <a:xfrm>
            <a:off x="4237476" y="2320235"/>
            <a:ext cx="185738" cy="271462"/>
          </a:xfrm>
          <a:prstGeom prst="downArrow">
            <a:avLst/>
          </a:prstGeom>
          <a:solidFill>
            <a:srgbClr val="0070C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D15CB5-B00D-41DA-8210-DFBCBE81EB2C}"/>
              </a:ext>
            </a:extLst>
          </p:cNvPr>
          <p:cNvSpPr/>
          <p:nvPr/>
        </p:nvSpPr>
        <p:spPr>
          <a:xfrm>
            <a:off x="135893" y="266418"/>
            <a:ext cx="12530138" cy="461665"/>
          </a:xfrm>
          <a:prstGeom prst="rect">
            <a:avLst/>
          </a:prstGeom>
        </p:spPr>
        <p:txBody>
          <a:bodyPr wrap="square">
            <a:spAutoFit/>
          </a:bodyPr>
          <a:lstStyle/>
          <a:p>
            <a:r>
              <a:rPr lang="en-US" sz="2400" dirty="0">
                <a:solidFill>
                  <a:schemeClr val="accent5">
                    <a:lumMod val="75000"/>
                  </a:schemeClr>
                </a:solidFill>
              </a:rPr>
              <a:t>Baseline Metabolite with Longitudinal Changes Over 5-year Follow-up</a:t>
            </a:r>
          </a:p>
        </p:txBody>
      </p:sp>
      <p:sp>
        <p:nvSpPr>
          <p:cNvPr id="12" name="Rectangle 11">
            <a:extLst>
              <a:ext uri="{FF2B5EF4-FFF2-40B4-BE49-F238E27FC236}">
                <a16:creationId xmlns:a16="http://schemas.microsoft.com/office/drawing/2014/main" id="{4C012554-AFE2-43BD-A4FD-951EC957ED50}"/>
              </a:ext>
            </a:extLst>
          </p:cNvPr>
          <p:cNvSpPr/>
          <p:nvPr/>
        </p:nvSpPr>
        <p:spPr>
          <a:xfrm>
            <a:off x="1257300" y="2710159"/>
            <a:ext cx="854294" cy="31879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911D74BB-42AF-47EE-844F-9B1189EA2DE3}"/>
              </a:ext>
            </a:extLst>
          </p:cNvPr>
          <p:cNvSpPr txBox="1">
            <a:spLocks/>
          </p:cNvSpPr>
          <p:nvPr/>
        </p:nvSpPr>
        <p:spPr>
          <a:xfrm>
            <a:off x="6549096" y="5759792"/>
            <a:ext cx="5563055" cy="267148"/>
          </a:xfrm>
          <a:prstGeom prst="rect">
            <a:avLst/>
          </a:prstGeom>
        </p:spPr>
        <p:txBody>
          <a:bodyPr/>
          <a:lstStyle>
            <a:lvl1pPr marL="182880" indent="-182880" algn="l" defTabSz="914400" rtl="0" eaLnBrk="1" latinLnBrk="0" hangingPunct="1">
              <a:lnSpc>
                <a:spcPct val="100000"/>
              </a:lnSpc>
              <a:spcBef>
                <a:spcPts val="200"/>
              </a:spcBef>
              <a:buClr>
                <a:schemeClr val="accent3"/>
              </a:buClr>
              <a:buFont typeface="Arial" panose="020B0604020202020204" pitchFamily="34" charset="0"/>
              <a:buChar char="•"/>
              <a:defRPr sz="2400" kern="1200">
                <a:solidFill>
                  <a:schemeClr val="tx2">
                    <a:lumMod val="50000"/>
                  </a:schemeClr>
                </a:solidFill>
                <a:latin typeface="+mn-lt"/>
                <a:ea typeface="+mn-ea"/>
                <a:cs typeface="+mn-cs"/>
              </a:defRPr>
            </a:lvl1pPr>
            <a:lvl2pPr marL="365760" indent="-182880" algn="l" defTabSz="914400" rtl="0" eaLnBrk="1" latinLnBrk="0" hangingPunct="1">
              <a:lnSpc>
                <a:spcPct val="100000"/>
              </a:lnSpc>
              <a:spcBef>
                <a:spcPts val="200"/>
              </a:spcBef>
              <a:buClr>
                <a:schemeClr val="accent3"/>
              </a:buClr>
              <a:buFont typeface="Arial" panose="020B0604020202020204" pitchFamily="34" charset="0"/>
              <a:buChar char="•"/>
              <a:defRPr sz="2000" kern="1200">
                <a:solidFill>
                  <a:schemeClr val="tx2">
                    <a:lumMod val="50000"/>
                  </a:schemeClr>
                </a:solidFill>
                <a:latin typeface="+mn-lt"/>
                <a:ea typeface="+mn-ea"/>
                <a:cs typeface="+mn-cs"/>
              </a:defRPr>
            </a:lvl2pPr>
            <a:lvl3pPr marL="548640" indent="-182880"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2">
                    <a:lumMod val="50000"/>
                  </a:schemeClr>
                </a:solidFill>
                <a:latin typeface="+mn-lt"/>
                <a:ea typeface="+mn-ea"/>
                <a:cs typeface="+mn-cs"/>
              </a:defRPr>
            </a:lvl3pPr>
            <a:lvl4pPr marL="731520" indent="-18288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2">
                    <a:lumMod val="50000"/>
                  </a:schemeClr>
                </a:solidFill>
                <a:latin typeface="+mn-lt"/>
                <a:ea typeface="+mn-ea"/>
                <a:cs typeface="+mn-cs"/>
              </a:defRPr>
            </a:lvl4pPr>
            <a:lvl5pPr marL="914400" indent="-18288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fontAlgn="ctr"/>
            <a:r>
              <a:rPr lang="pt-BR" sz="1200">
                <a:solidFill>
                  <a:schemeClr val="bg1">
                    <a:lumMod val="50000"/>
                  </a:schemeClr>
                </a:solidFill>
              </a:rPr>
              <a:t>Diabetes &amp; metabolism. , 2018, Vol.44(3), p.261-268</a:t>
            </a:r>
            <a:endParaRPr lang="en-US" sz="1200" dirty="0">
              <a:solidFill>
                <a:schemeClr val="bg1">
                  <a:lumMod val="50000"/>
                </a:schemeClr>
              </a:solidFill>
            </a:endParaRPr>
          </a:p>
        </p:txBody>
      </p:sp>
      <p:sp>
        <p:nvSpPr>
          <p:cNvPr id="14" name="Arrow: Down 13">
            <a:extLst>
              <a:ext uri="{FF2B5EF4-FFF2-40B4-BE49-F238E27FC236}">
                <a16:creationId xmlns:a16="http://schemas.microsoft.com/office/drawing/2014/main" id="{E7A3A100-7A14-4C10-B2ED-48A438C32F04}"/>
              </a:ext>
            </a:extLst>
          </p:cNvPr>
          <p:cNvSpPr/>
          <p:nvPr/>
        </p:nvSpPr>
        <p:spPr>
          <a:xfrm>
            <a:off x="4694674" y="2320235"/>
            <a:ext cx="185738" cy="271462"/>
          </a:xfrm>
          <a:prstGeom prst="downArrow">
            <a:avLst/>
          </a:prstGeom>
          <a:solidFill>
            <a:srgbClr val="0070C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5E3A9BDD-3F2D-4F94-9E9B-D0D65C2F1DA8}"/>
              </a:ext>
            </a:extLst>
          </p:cNvPr>
          <p:cNvSpPr/>
          <p:nvPr/>
        </p:nvSpPr>
        <p:spPr>
          <a:xfrm>
            <a:off x="2900149" y="2333119"/>
            <a:ext cx="185738" cy="271462"/>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904B844-4CA1-4FE7-AA8F-4411D26C0B77}"/>
              </a:ext>
            </a:extLst>
          </p:cNvPr>
          <p:cNvPicPr>
            <a:picLocks noChangeAspect="1"/>
          </p:cNvPicPr>
          <p:nvPr/>
        </p:nvPicPr>
        <p:blipFill>
          <a:blip r:embed="rId5"/>
          <a:stretch>
            <a:fillRect/>
          </a:stretch>
        </p:blipFill>
        <p:spPr>
          <a:xfrm>
            <a:off x="6169951" y="5487677"/>
            <a:ext cx="1849584" cy="704998"/>
          </a:xfrm>
          <a:prstGeom prst="rect">
            <a:avLst/>
          </a:prstGeom>
        </p:spPr>
      </p:pic>
      <p:sp>
        <p:nvSpPr>
          <p:cNvPr id="18" name="Arrow: Down 17">
            <a:extLst>
              <a:ext uri="{FF2B5EF4-FFF2-40B4-BE49-F238E27FC236}">
                <a16:creationId xmlns:a16="http://schemas.microsoft.com/office/drawing/2014/main" id="{617593FC-E1EB-4832-AF40-D200817FA656}"/>
              </a:ext>
            </a:extLst>
          </p:cNvPr>
          <p:cNvSpPr/>
          <p:nvPr/>
        </p:nvSpPr>
        <p:spPr>
          <a:xfrm>
            <a:off x="3141051" y="2320235"/>
            <a:ext cx="185738" cy="271462"/>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85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animBg="1"/>
      <p:bldP spid="14" grpId="0" animBg="1"/>
      <p:bldP spid="1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96CC2-6F29-4E6E-BE58-7B74BE98526A}"/>
              </a:ext>
            </a:extLst>
          </p:cNvPr>
          <p:cNvPicPr>
            <a:picLocks noChangeAspect="1"/>
          </p:cNvPicPr>
          <p:nvPr/>
        </p:nvPicPr>
        <p:blipFill>
          <a:blip r:embed="rId3"/>
          <a:stretch>
            <a:fillRect/>
          </a:stretch>
        </p:blipFill>
        <p:spPr>
          <a:xfrm>
            <a:off x="461896" y="787751"/>
            <a:ext cx="1971114" cy="3550069"/>
          </a:xfrm>
          <a:prstGeom prst="rect">
            <a:avLst/>
          </a:prstGeom>
        </p:spPr>
      </p:pic>
      <p:pic>
        <p:nvPicPr>
          <p:cNvPr id="5" name="Picture 4">
            <a:extLst>
              <a:ext uri="{FF2B5EF4-FFF2-40B4-BE49-F238E27FC236}">
                <a16:creationId xmlns:a16="http://schemas.microsoft.com/office/drawing/2014/main" id="{944DFD09-81BD-4D6F-A6AE-5659CC9FAA51}"/>
              </a:ext>
            </a:extLst>
          </p:cNvPr>
          <p:cNvPicPr>
            <a:picLocks noChangeAspect="1"/>
          </p:cNvPicPr>
          <p:nvPr/>
        </p:nvPicPr>
        <p:blipFill>
          <a:blip r:embed="rId4"/>
          <a:stretch>
            <a:fillRect/>
          </a:stretch>
        </p:blipFill>
        <p:spPr>
          <a:xfrm>
            <a:off x="2441682" y="1129433"/>
            <a:ext cx="3719597" cy="5164925"/>
          </a:xfrm>
          <a:prstGeom prst="rect">
            <a:avLst/>
          </a:prstGeom>
        </p:spPr>
      </p:pic>
      <p:pic>
        <p:nvPicPr>
          <p:cNvPr id="6" name="Picture 5">
            <a:extLst>
              <a:ext uri="{FF2B5EF4-FFF2-40B4-BE49-F238E27FC236}">
                <a16:creationId xmlns:a16="http://schemas.microsoft.com/office/drawing/2014/main" id="{8B0073D0-F4EB-4AF0-827C-3E2F361A0D06}"/>
              </a:ext>
            </a:extLst>
          </p:cNvPr>
          <p:cNvPicPr>
            <a:picLocks noChangeAspect="1"/>
          </p:cNvPicPr>
          <p:nvPr/>
        </p:nvPicPr>
        <p:blipFill>
          <a:blip r:embed="rId5"/>
          <a:stretch>
            <a:fillRect/>
          </a:stretch>
        </p:blipFill>
        <p:spPr>
          <a:xfrm>
            <a:off x="6169951" y="5487677"/>
            <a:ext cx="1849584" cy="704998"/>
          </a:xfrm>
          <a:prstGeom prst="rect">
            <a:avLst/>
          </a:prstGeom>
        </p:spPr>
      </p:pic>
      <p:sp>
        <p:nvSpPr>
          <p:cNvPr id="2" name="Arrow: Down 1">
            <a:extLst>
              <a:ext uri="{FF2B5EF4-FFF2-40B4-BE49-F238E27FC236}">
                <a16:creationId xmlns:a16="http://schemas.microsoft.com/office/drawing/2014/main" id="{C0117437-EB5D-4B48-BAF2-9342542C8D67}"/>
              </a:ext>
            </a:extLst>
          </p:cNvPr>
          <p:cNvSpPr/>
          <p:nvPr/>
        </p:nvSpPr>
        <p:spPr>
          <a:xfrm>
            <a:off x="5013061" y="2417829"/>
            <a:ext cx="185738" cy="271462"/>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F17DC0C0-AD5D-479D-9372-E153671298C6}"/>
              </a:ext>
            </a:extLst>
          </p:cNvPr>
          <p:cNvSpPr/>
          <p:nvPr/>
        </p:nvSpPr>
        <p:spPr>
          <a:xfrm>
            <a:off x="2941488" y="2407687"/>
            <a:ext cx="185738" cy="271462"/>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6E829267-782A-4D11-9136-A563792AB928}"/>
              </a:ext>
            </a:extLst>
          </p:cNvPr>
          <p:cNvSpPr/>
          <p:nvPr/>
        </p:nvSpPr>
        <p:spPr>
          <a:xfrm>
            <a:off x="2505847" y="2407687"/>
            <a:ext cx="185738" cy="271462"/>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D15CB5-B00D-41DA-8210-DFBCBE81EB2C}"/>
              </a:ext>
            </a:extLst>
          </p:cNvPr>
          <p:cNvSpPr/>
          <p:nvPr/>
        </p:nvSpPr>
        <p:spPr>
          <a:xfrm>
            <a:off x="135893" y="224075"/>
            <a:ext cx="12530138" cy="461665"/>
          </a:xfrm>
          <a:prstGeom prst="rect">
            <a:avLst/>
          </a:prstGeom>
        </p:spPr>
        <p:txBody>
          <a:bodyPr wrap="square">
            <a:spAutoFit/>
          </a:bodyPr>
          <a:lstStyle/>
          <a:p>
            <a:r>
              <a:rPr lang="en-US" sz="2400" dirty="0">
                <a:solidFill>
                  <a:schemeClr val="accent5">
                    <a:lumMod val="75000"/>
                  </a:schemeClr>
                </a:solidFill>
              </a:rPr>
              <a:t>Baseline Metabolite with Longitudinal Changes Over 5-year Follow-up.</a:t>
            </a:r>
          </a:p>
        </p:txBody>
      </p:sp>
      <p:sp>
        <p:nvSpPr>
          <p:cNvPr id="11" name="Rectangle 10">
            <a:extLst>
              <a:ext uri="{FF2B5EF4-FFF2-40B4-BE49-F238E27FC236}">
                <a16:creationId xmlns:a16="http://schemas.microsoft.com/office/drawing/2014/main" id="{6CB93683-C2FC-4BE3-9922-48CC07867798}"/>
              </a:ext>
            </a:extLst>
          </p:cNvPr>
          <p:cNvSpPr/>
          <p:nvPr/>
        </p:nvSpPr>
        <p:spPr>
          <a:xfrm>
            <a:off x="6832247" y="1346420"/>
            <a:ext cx="4372072" cy="1477328"/>
          </a:xfrm>
          <a:prstGeom prst="rect">
            <a:avLst/>
          </a:prstGeom>
        </p:spPr>
        <p:txBody>
          <a:bodyPr wrap="square">
            <a:spAutoFit/>
          </a:bodyPr>
          <a:lstStyle/>
          <a:p>
            <a:r>
              <a:rPr lang="en-US" dirty="0">
                <a:solidFill>
                  <a:schemeClr val="accent5">
                    <a:lumMod val="75000"/>
                  </a:schemeClr>
                </a:solidFill>
              </a:rPr>
              <a:t>Fasting glucose and HOMA-IR index showed similar findings, with high baseline levels of 1-methylnicotinamide, alanine, and lactic acid associated with increases in both parameters.</a:t>
            </a:r>
          </a:p>
        </p:txBody>
      </p:sp>
      <p:sp>
        <p:nvSpPr>
          <p:cNvPr id="13" name="Rectangle 12">
            <a:extLst>
              <a:ext uri="{FF2B5EF4-FFF2-40B4-BE49-F238E27FC236}">
                <a16:creationId xmlns:a16="http://schemas.microsoft.com/office/drawing/2014/main" id="{4367269E-EBDC-41E5-8A26-9BF099BB2FA6}"/>
              </a:ext>
            </a:extLst>
          </p:cNvPr>
          <p:cNvSpPr/>
          <p:nvPr/>
        </p:nvSpPr>
        <p:spPr>
          <a:xfrm>
            <a:off x="696902" y="3058954"/>
            <a:ext cx="1711544" cy="31879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242726-3EE7-410E-8548-96404055AF80}"/>
              </a:ext>
            </a:extLst>
          </p:cNvPr>
          <p:cNvSpPr/>
          <p:nvPr/>
        </p:nvSpPr>
        <p:spPr>
          <a:xfrm>
            <a:off x="1253210" y="3447701"/>
            <a:ext cx="1155236" cy="31879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B53F02AD-A671-4071-B92E-E35DAF223FA3}"/>
              </a:ext>
            </a:extLst>
          </p:cNvPr>
          <p:cNvSpPr txBox="1">
            <a:spLocks/>
          </p:cNvSpPr>
          <p:nvPr/>
        </p:nvSpPr>
        <p:spPr>
          <a:xfrm>
            <a:off x="6549096" y="5759792"/>
            <a:ext cx="5563055" cy="267148"/>
          </a:xfrm>
          <a:prstGeom prst="rect">
            <a:avLst/>
          </a:prstGeom>
        </p:spPr>
        <p:txBody>
          <a:bodyPr/>
          <a:lstStyle>
            <a:lvl1pPr marL="182880" indent="-182880" algn="l" defTabSz="914400" rtl="0" eaLnBrk="1" latinLnBrk="0" hangingPunct="1">
              <a:lnSpc>
                <a:spcPct val="100000"/>
              </a:lnSpc>
              <a:spcBef>
                <a:spcPts val="200"/>
              </a:spcBef>
              <a:buClr>
                <a:schemeClr val="accent3"/>
              </a:buClr>
              <a:buFont typeface="Arial" panose="020B0604020202020204" pitchFamily="34" charset="0"/>
              <a:buChar char="•"/>
              <a:defRPr sz="2400" kern="1200">
                <a:solidFill>
                  <a:schemeClr val="tx2">
                    <a:lumMod val="50000"/>
                  </a:schemeClr>
                </a:solidFill>
                <a:latin typeface="+mn-lt"/>
                <a:ea typeface="+mn-ea"/>
                <a:cs typeface="+mn-cs"/>
              </a:defRPr>
            </a:lvl1pPr>
            <a:lvl2pPr marL="365760" indent="-182880" algn="l" defTabSz="914400" rtl="0" eaLnBrk="1" latinLnBrk="0" hangingPunct="1">
              <a:lnSpc>
                <a:spcPct val="100000"/>
              </a:lnSpc>
              <a:spcBef>
                <a:spcPts val="200"/>
              </a:spcBef>
              <a:buClr>
                <a:schemeClr val="accent3"/>
              </a:buClr>
              <a:buFont typeface="Arial" panose="020B0604020202020204" pitchFamily="34" charset="0"/>
              <a:buChar char="•"/>
              <a:defRPr sz="2000" kern="1200">
                <a:solidFill>
                  <a:schemeClr val="tx2">
                    <a:lumMod val="50000"/>
                  </a:schemeClr>
                </a:solidFill>
                <a:latin typeface="+mn-lt"/>
                <a:ea typeface="+mn-ea"/>
                <a:cs typeface="+mn-cs"/>
              </a:defRPr>
            </a:lvl2pPr>
            <a:lvl3pPr marL="548640" indent="-182880"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2">
                    <a:lumMod val="50000"/>
                  </a:schemeClr>
                </a:solidFill>
                <a:latin typeface="+mn-lt"/>
                <a:ea typeface="+mn-ea"/>
                <a:cs typeface="+mn-cs"/>
              </a:defRPr>
            </a:lvl3pPr>
            <a:lvl4pPr marL="731520" indent="-18288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2">
                    <a:lumMod val="50000"/>
                  </a:schemeClr>
                </a:solidFill>
                <a:latin typeface="+mn-lt"/>
                <a:ea typeface="+mn-ea"/>
                <a:cs typeface="+mn-cs"/>
              </a:defRPr>
            </a:lvl4pPr>
            <a:lvl5pPr marL="914400" indent="-18288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fontAlgn="ctr"/>
            <a:r>
              <a:rPr lang="pt-BR" sz="1200" dirty="0">
                <a:solidFill>
                  <a:schemeClr val="tx1"/>
                </a:solidFill>
              </a:rPr>
              <a:t>Diabetes &amp; metabolism. , 2018, Vol.44(3), p.261-268</a:t>
            </a:r>
            <a:endParaRPr lang="en-US" sz="1200" dirty="0">
              <a:solidFill>
                <a:schemeClr val="tx1"/>
              </a:solidFill>
            </a:endParaRPr>
          </a:p>
        </p:txBody>
      </p:sp>
    </p:spTree>
    <p:extLst>
      <p:ext uri="{BB962C8B-B14F-4D97-AF65-F5344CB8AC3E}">
        <p14:creationId xmlns:p14="http://schemas.microsoft.com/office/powerpoint/2010/main" val="126908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6B281F-4498-4C23-8021-D5F6FD1C12F7}"/>
              </a:ext>
            </a:extLst>
          </p:cNvPr>
          <p:cNvPicPr>
            <a:picLocks noChangeAspect="1"/>
          </p:cNvPicPr>
          <p:nvPr/>
        </p:nvPicPr>
        <p:blipFill>
          <a:blip r:embed="rId3"/>
          <a:stretch>
            <a:fillRect/>
          </a:stretch>
        </p:blipFill>
        <p:spPr>
          <a:xfrm>
            <a:off x="2141646" y="992419"/>
            <a:ext cx="3866562" cy="5194259"/>
          </a:xfrm>
          <a:prstGeom prst="rect">
            <a:avLst/>
          </a:prstGeom>
        </p:spPr>
      </p:pic>
      <p:sp>
        <p:nvSpPr>
          <p:cNvPr id="8" name="Rectangle 7">
            <a:extLst>
              <a:ext uri="{FF2B5EF4-FFF2-40B4-BE49-F238E27FC236}">
                <a16:creationId xmlns:a16="http://schemas.microsoft.com/office/drawing/2014/main" id="{6704BE36-23D0-41DE-BCE5-87A98377C41C}"/>
              </a:ext>
            </a:extLst>
          </p:cNvPr>
          <p:cNvSpPr/>
          <p:nvPr/>
        </p:nvSpPr>
        <p:spPr>
          <a:xfrm>
            <a:off x="6340909" y="923697"/>
            <a:ext cx="4948122" cy="1477328"/>
          </a:xfrm>
          <a:prstGeom prst="rect">
            <a:avLst/>
          </a:prstGeom>
        </p:spPr>
        <p:txBody>
          <a:bodyPr wrap="square">
            <a:spAutoFit/>
          </a:bodyPr>
          <a:lstStyle/>
          <a:p>
            <a:r>
              <a:rPr lang="en-US" dirty="0">
                <a:solidFill>
                  <a:schemeClr val="accent5">
                    <a:lumMod val="75000"/>
                  </a:schemeClr>
                </a:solidFill>
              </a:rPr>
              <a:t>Association of baseline metabolite with longitudinal changes in continuous markers of glucose homoeostasis during the 5-year follow-up in lean (BMI &lt; 25 kg/m2 ) and in overweight/obese (BMI </a:t>
            </a:r>
            <a:r>
              <a:rPr lang="en-US" u="sng" dirty="0">
                <a:solidFill>
                  <a:schemeClr val="accent5">
                    <a:lumMod val="75000"/>
                  </a:schemeClr>
                </a:solidFill>
              </a:rPr>
              <a:t>&gt;</a:t>
            </a:r>
            <a:r>
              <a:rPr lang="en-US" dirty="0">
                <a:solidFill>
                  <a:schemeClr val="accent5">
                    <a:lumMod val="75000"/>
                  </a:schemeClr>
                </a:solidFill>
              </a:rPr>
              <a:t> 25 kg/m2 ) subjects.</a:t>
            </a:r>
          </a:p>
        </p:txBody>
      </p:sp>
      <p:sp>
        <p:nvSpPr>
          <p:cNvPr id="2" name="TextBox 1">
            <a:extLst>
              <a:ext uri="{FF2B5EF4-FFF2-40B4-BE49-F238E27FC236}">
                <a16:creationId xmlns:a16="http://schemas.microsoft.com/office/drawing/2014/main" id="{7FB13CDB-94F9-4D75-B4C9-C39E91CF5680}"/>
              </a:ext>
            </a:extLst>
          </p:cNvPr>
          <p:cNvSpPr txBox="1"/>
          <p:nvPr/>
        </p:nvSpPr>
        <p:spPr>
          <a:xfrm>
            <a:off x="8181278" y="2546967"/>
            <a:ext cx="2871299" cy="3293209"/>
          </a:xfrm>
          <a:prstGeom prst="rect">
            <a:avLst/>
          </a:prstGeom>
          <a:noFill/>
        </p:spPr>
        <p:txBody>
          <a:bodyPr wrap="none" rtlCol="0">
            <a:spAutoFit/>
          </a:bodyPr>
          <a:lstStyle/>
          <a:p>
            <a:pPr marL="285750" indent="-285750">
              <a:buFont typeface="Arial" panose="020B0604020202020204" pitchFamily="34" charset="0"/>
              <a:buChar char="•"/>
            </a:pPr>
            <a:r>
              <a:rPr lang="en-US" sz="1600" b="1" dirty="0">
                <a:solidFill>
                  <a:schemeClr val="accent5">
                    <a:lumMod val="75000"/>
                  </a:schemeClr>
                </a:solidFill>
              </a:rPr>
              <a:t>Tryptophan Metabolism</a:t>
            </a:r>
          </a:p>
          <a:p>
            <a:pPr marL="742950" lvl="1" indent="-285750">
              <a:buFont typeface="Arial" panose="020B0604020202020204" pitchFamily="34" charset="0"/>
              <a:buChar char="•"/>
            </a:pPr>
            <a:r>
              <a:rPr lang="en-US" sz="1600" dirty="0">
                <a:solidFill>
                  <a:schemeClr val="accent5">
                    <a:lumMod val="75000"/>
                  </a:schemeClr>
                </a:solidFill>
              </a:rPr>
              <a:t>1-Methylnicotinamide</a:t>
            </a:r>
          </a:p>
          <a:p>
            <a:pPr marL="285750" indent="-285750">
              <a:buFont typeface="Arial" panose="020B0604020202020204" pitchFamily="34" charset="0"/>
              <a:buChar char="•"/>
            </a:pPr>
            <a:r>
              <a:rPr lang="en-US" sz="1600" b="1" dirty="0">
                <a:solidFill>
                  <a:schemeClr val="accent5">
                    <a:lumMod val="75000"/>
                  </a:schemeClr>
                </a:solidFill>
              </a:rPr>
              <a:t>Betaine</a:t>
            </a:r>
          </a:p>
          <a:p>
            <a:pPr marL="285750" indent="-285750">
              <a:buFont typeface="Arial" panose="020B0604020202020204" pitchFamily="34" charset="0"/>
              <a:buChar char="•"/>
            </a:pPr>
            <a:r>
              <a:rPr lang="en-US" sz="1600" b="1" dirty="0">
                <a:solidFill>
                  <a:schemeClr val="accent5">
                    <a:lumMod val="75000"/>
                  </a:schemeClr>
                </a:solidFill>
              </a:rPr>
              <a:t>Glycine Metabolism</a:t>
            </a:r>
          </a:p>
          <a:p>
            <a:pPr marL="742950" lvl="1" indent="-285750">
              <a:buFont typeface="Arial" panose="020B0604020202020204" pitchFamily="34" charset="0"/>
              <a:buChar char="•"/>
            </a:pPr>
            <a:r>
              <a:rPr lang="en-US" sz="1600" dirty="0">
                <a:solidFill>
                  <a:schemeClr val="accent5">
                    <a:lumMod val="75000"/>
                  </a:schemeClr>
                </a:solidFill>
              </a:rPr>
              <a:t>Glycine</a:t>
            </a:r>
          </a:p>
          <a:p>
            <a:pPr marL="742950" lvl="1" indent="-285750">
              <a:buFont typeface="Arial" panose="020B0604020202020204" pitchFamily="34" charset="0"/>
              <a:buChar char="•"/>
            </a:pPr>
            <a:r>
              <a:rPr lang="en-US" sz="1600" dirty="0">
                <a:solidFill>
                  <a:schemeClr val="accent5">
                    <a:lumMod val="75000"/>
                  </a:schemeClr>
                </a:solidFill>
              </a:rPr>
              <a:t>Hippuric acid</a:t>
            </a:r>
          </a:p>
          <a:p>
            <a:pPr marL="285750" indent="-285750">
              <a:buFont typeface="Arial" panose="020B0604020202020204" pitchFamily="34" charset="0"/>
              <a:buChar char="•"/>
            </a:pPr>
            <a:r>
              <a:rPr lang="en-US" sz="1600" b="1" dirty="0">
                <a:solidFill>
                  <a:schemeClr val="accent5">
                    <a:lumMod val="75000"/>
                  </a:schemeClr>
                </a:solidFill>
              </a:rPr>
              <a:t>Krebs Cycle</a:t>
            </a:r>
          </a:p>
          <a:p>
            <a:pPr marL="742950" lvl="1" indent="-285750">
              <a:buFont typeface="Arial" panose="020B0604020202020204" pitchFamily="34" charset="0"/>
              <a:buChar char="•"/>
            </a:pPr>
            <a:r>
              <a:rPr lang="en-US" sz="1600" dirty="0">
                <a:solidFill>
                  <a:schemeClr val="accent5">
                    <a:lumMod val="75000"/>
                  </a:schemeClr>
                </a:solidFill>
              </a:rPr>
              <a:t>Lactic Acid</a:t>
            </a:r>
          </a:p>
          <a:p>
            <a:pPr marL="742950" lvl="1" indent="-285750">
              <a:buFont typeface="Arial" panose="020B0604020202020204" pitchFamily="34" charset="0"/>
              <a:buChar char="•"/>
            </a:pPr>
            <a:r>
              <a:rPr lang="en-US" sz="1600" dirty="0">
                <a:solidFill>
                  <a:schemeClr val="accent5">
                    <a:lumMod val="75000"/>
                  </a:schemeClr>
                </a:solidFill>
              </a:rPr>
              <a:t>Citric Acid</a:t>
            </a:r>
          </a:p>
          <a:p>
            <a:pPr marL="742950" lvl="1" indent="-285750">
              <a:buFont typeface="Arial" panose="020B0604020202020204" pitchFamily="34" charset="0"/>
              <a:buChar char="•"/>
            </a:pPr>
            <a:r>
              <a:rPr lang="en-US" sz="1600" dirty="0">
                <a:solidFill>
                  <a:schemeClr val="accent5">
                    <a:lumMod val="75000"/>
                  </a:schemeClr>
                </a:solidFill>
              </a:rPr>
              <a:t>Formic Acid</a:t>
            </a:r>
          </a:p>
          <a:p>
            <a:pPr marL="742950" lvl="1" indent="-285750">
              <a:buFont typeface="Arial" panose="020B0604020202020204" pitchFamily="34" charset="0"/>
              <a:buChar char="•"/>
            </a:pPr>
            <a:r>
              <a:rPr lang="en-US" sz="1600" dirty="0">
                <a:solidFill>
                  <a:schemeClr val="accent5">
                    <a:lumMod val="75000"/>
                  </a:schemeClr>
                </a:solidFill>
              </a:rPr>
              <a:t>Succinic Acid</a:t>
            </a:r>
          </a:p>
          <a:p>
            <a:pPr marL="285750" indent="-285750">
              <a:buFont typeface="Arial" panose="020B0604020202020204" pitchFamily="34" charset="0"/>
              <a:buChar char="•"/>
            </a:pPr>
            <a:r>
              <a:rPr lang="en-US" sz="1600" b="1" dirty="0">
                <a:solidFill>
                  <a:schemeClr val="accent5">
                    <a:lumMod val="75000"/>
                  </a:schemeClr>
                </a:solidFill>
              </a:rPr>
              <a:t>Alanine</a:t>
            </a:r>
          </a:p>
          <a:p>
            <a:pPr marL="285750" indent="-285750">
              <a:buFont typeface="Arial" panose="020B0604020202020204" pitchFamily="34" charset="0"/>
              <a:buChar char="•"/>
            </a:pPr>
            <a:r>
              <a:rPr lang="en-US" sz="1600" b="1" dirty="0">
                <a:solidFill>
                  <a:schemeClr val="accent5">
                    <a:lumMod val="75000"/>
                  </a:schemeClr>
                </a:solidFill>
              </a:rPr>
              <a:t>Trimethylamine (TMA)</a:t>
            </a:r>
          </a:p>
        </p:txBody>
      </p:sp>
      <p:pic>
        <p:nvPicPr>
          <p:cNvPr id="3" name="Picture 2">
            <a:extLst>
              <a:ext uri="{FF2B5EF4-FFF2-40B4-BE49-F238E27FC236}">
                <a16:creationId xmlns:a16="http://schemas.microsoft.com/office/drawing/2014/main" id="{CA87F6E6-6380-42D8-88D2-DD45538B5A9F}"/>
              </a:ext>
            </a:extLst>
          </p:cNvPr>
          <p:cNvPicPr>
            <a:picLocks noChangeAspect="1"/>
          </p:cNvPicPr>
          <p:nvPr/>
        </p:nvPicPr>
        <p:blipFill>
          <a:blip r:embed="rId4"/>
          <a:stretch>
            <a:fillRect/>
          </a:stretch>
        </p:blipFill>
        <p:spPr>
          <a:xfrm>
            <a:off x="420484" y="541051"/>
            <a:ext cx="1642599" cy="3388398"/>
          </a:xfrm>
          <a:prstGeom prst="rect">
            <a:avLst/>
          </a:prstGeom>
        </p:spPr>
      </p:pic>
      <p:sp>
        <p:nvSpPr>
          <p:cNvPr id="9" name="Arrow: Down 8">
            <a:extLst>
              <a:ext uri="{FF2B5EF4-FFF2-40B4-BE49-F238E27FC236}">
                <a16:creationId xmlns:a16="http://schemas.microsoft.com/office/drawing/2014/main" id="{19648395-2CA6-48FC-B842-ADF91DFC5BA8}"/>
              </a:ext>
            </a:extLst>
          </p:cNvPr>
          <p:cNvSpPr/>
          <p:nvPr/>
        </p:nvSpPr>
        <p:spPr>
          <a:xfrm>
            <a:off x="2204307" y="679295"/>
            <a:ext cx="185738" cy="271462"/>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5D7FAFCA-2B61-4BFF-AF91-2A4EF0003324}"/>
              </a:ext>
            </a:extLst>
          </p:cNvPr>
          <p:cNvSpPr/>
          <p:nvPr/>
        </p:nvSpPr>
        <p:spPr>
          <a:xfrm>
            <a:off x="2882401" y="682925"/>
            <a:ext cx="185738" cy="271462"/>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C4293C16-4D63-4732-9055-DF6AE8545F61}"/>
              </a:ext>
            </a:extLst>
          </p:cNvPr>
          <p:cNvSpPr/>
          <p:nvPr/>
        </p:nvSpPr>
        <p:spPr>
          <a:xfrm>
            <a:off x="2694248" y="681963"/>
            <a:ext cx="185738" cy="271462"/>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49C523CA-FF13-4AA9-A62D-0104C8AB983F}"/>
              </a:ext>
            </a:extLst>
          </p:cNvPr>
          <p:cNvSpPr/>
          <p:nvPr/>
        </p:nvSpPr>
        <p:spPr>
          <a:xfrm>
            <a:off x="4906640" y="679295"/>
            <a:ext cx="185738" cy="271462"/>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59CA13C0-47AA-46E0-A884-F878DC86DCFE}"/>
              </a:ext>
            </a:extLst>
          </p:cNvPr>
          <p:cNvSpPr/>
          <p:nvPr/>
        </p:nvSpPr>
        <p:spPr>
          <a:xfrm>
            <a:off x="4195621" y="697374"/>
            <a:ext cx="185738" cy="271462"/>
          </a:xfrm>
          <a:prstGeom prst="downArrow">
            <a:avLst/>
          </a:prstGeom>
          <a:solidFill>
            <a:srgbClr val="0070C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2E75B97-1899-43BD-9141-668C02833575}"/>
              </a:ext>
            </a:extLst>
          </p:cNvPr>
          <p:cNvPicPr>
            <a:picLocks noChangeAspect="1"/>
          </p:cNvPicPr>
          <p:nvPr/>
        </p:nvPicPr>
        <p:blipFill>
          <a:blip r:embed="rId5"/>
          <a:stretch>
            <a:fillRect/>
          </a:stretch>
        </p:blipFill>
        <p:spPr>
          <a:xfrm>
            <a:off x="6169951" y="5487677"/>
            <a:ext cx="1849584" cy="704998"/>
          </a:xfrm>
          <a:prstGeom prst="rect">
            <a:avLst/>
          </a:prstGeom>
        </p:spPr>
      </p:pic>
    </p:spTree>
    <p:extLst>
      <p:ext uri="{BB962C8B-B14F-4D97-AF65-F5344CB8AC3E}">
        <p14:creationId xmlns:p14="http://schemas.microsoft.com/office/powerpoint/2010/main" val="61651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E3DE48-ACCE-A44C-83E2-784367A282CC}"/>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12E37F86-F992-0943-8EF2-84955DBFB4A3}"/>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2A76C66D-5E78-A747-9A35-14D231367CA9}"/>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50A3BB7B-03C3-9444-AF3E-873EFC469FDB}"/>
              </a:ext>
            </a:extLst>
          </p:cNvPr>
          <p:cNvSpPr>
            <a:spLocks noGrp="1"/>
          </p:cNvSpPr>
          <p:nvPr>
            <p:ph type="body" sz="quarter" idx="16"/>
          </p:nvPr>
        </p:nvSpPr>
        <p:spPr/>
        <p:txBody>
          <a:bodyPr/>
          <a:lstStyle/>
          <a:p>
            <a:endParaRPr lang="en-US"/>
          </a:p>
        </p:txBody>
      </p:sp>
      <p:sp>
        <p:nvSpPr>
          <p:cNvPr id="13" name="Text Placeholder 12">
            <a:extLst>
              <a:ext uri="{FF2B5EF4-FFF2-40B4-BE49-F238E27FC236}">
                <a16:creationId xmlns:a16="http://schemas.microsoft.com/office/drawing/2014/main" id="{D71B540D-78BA-B649-B1B7-68003C77D1B3}"/>
              </a:ext>
            </a:extLst>
          </p:cNvPr>
          <p:cNvSpPr>
            <a:spLocks noGrp="1"/>
          </p:cNvSpPr>
          <p:nvPr>
            <p:ph type="body" sz="quarter" idx="17"/>
          </p:nvPr>
        </p:nvSpPr>
        <p:spPr/>
        <p:txBody>
          <a:bodyPr/>
          <a:lstStyle/>
          <a:p>
            <a:endParaRPr lang="en-US"/>
          </a:p>
        </p:txBody>
      </p:sp>
      <p:pic>
        <p:nvPicPr>
          <p:cNvPr id="10" name="Content Placeholder 5">
            <a:extLst>
              <a:ext uri="{FF2B5EF4-FFF2-40B4-BE49-F238E27FC236}">
                <a16:creationId xmlns:a16="http://schemas.microsoft.com/office/drawing/2014/main" id="{F7E06D73-34D8-4EFC-961D-E78A6AAD3F41}"/>
              </a:ext>
            </a:extLst>
          </p:cNvPr>
          <p:cNvPicPr>
            <a:picLocks noChangeAspect="1"/>
          </p:cNvPicPr>
          <p:nvPr/>
        </p:nvPicPr>
        <p:blipFill>
          <a:blip r:embed="rId3"/>
          <a:stretch>
            <a:fillRect/>
          </a:stretch>
        </p:blipFill>
        <p:spPr>
          <a:xfrm>
            <a:off x="381000" y="302246"/>
            <a:ext cx="4064697" cy="5330177"/>
          </a:xfrm>
          <a:prstGeom prst="rect">
            <a:avLst/>
          </a:prstGeom>
          <a:ln>
            <a:solidFill>
              <a:schemeClr val="accent5">
                <a:lumMod val="75000"/>
              </a:schemeClr>
            </a:solidFill>
          </a:ln>
        </p:spPr>
      </p:pic>
      <p:sp>
        <p:nvSpPr>
          <p:cNvPr id="11" name="Rectangle 10">
            <a:extLst>
              <a:ext uri="{FF2B5EF4-FFF2-40B4-BE49-F238E27FC236}">
                <a16:creationId xmlns:a16="http://schemas.microsoft.com/office/drawing/2014/main" id="{557349E3-3285-4ECF-ABF2-21417ADAD6B4}"/>
              </a:ext>
            </a:extLst>
          </p:cNvPr>
          <p:cNvSpPr/>
          <p:nvPr/>
        </p:nvSpPr>
        <p:spPr>
          <a:xfrm>
            <a:off x="9637697" y="1414651"/>
            <a:ext cx="1971675" cy="2031325"/>
          </a:xfrm>
          <a:prstGeom prst="rect">
            <a:avLst/>
          </a:prstGeom>
          <a:solidFill>
            <a:schemeClr val="accent4">
              <a:lumMod val="75000"/>
            </a:schemeClr>
          </a:solidFill>
        </p:spPr>
        <p:txBody>
          <a:bodyPr wrap="square">
            <a:spAutoFit/>
          </a:bodyPr>
          <a:lstStyle/>
          <a:p>
            <a:r>
              <a:rPr lang="en-US" dirty="0">
                <a:solidFill>
                  <a:schemeClr val="bg1"/>
                </a:solidFill>
              </a:rPr>
              <a:t>Positive β values indicate higher metabolite concentrations in diabetes patients compared to controls</a:t>
            </a:r>
          </a:p>
        </p:txBody>
      </p:sp>
      <p:sp>
        <p:nvSpPr>
          <p:cNvPr id="12" name="Rectangle 11">
            <a:extLst>
              <a:ext uri="{FF2B5EF4-FFF2-40B4-BE49-F238E27FC236}">
                <a16:creationId xmlns:a16="http://schemas.microsoft.com/office/drawing/2014/main" id="{09D7CA05-F86B-4E65-8B8A-2C540D8DFFAA}"/>
              </a:ext>
            </a:extLst>
          </p:cNvPr>
          <p:cNvSpPr/>
          <p:nvPr/>
        </p:nvSpPr>
        <p:spPr>
          <a:xfrm>
            <a:off x="623455" y="3833352"/>
            <a:ext cx="4448994" cy="2308324"/>
          </a:xfrm>
          <a:prstGeom prst="rect">
            <a:avLst/>
          </a:prstGeom>
          <a:solidFill>
            <a:schemeClr val="accent4">
              <a:lumMod val="75000"/>
            </a:schemeClr>
          </a:solidFill>
        </p:spPr>
        <p:txBody>
          <a:bodyPr wrap="square">
            <a:spAutoFit/>
          </a:bodyPr>
          <a:lstStyle/>
          <a:p>
            <a:r>
              <a:rPr lang="en-US" dirty="0">
                <a:solidFill>
                  <a:schemeClr val="bg1"/>
                </a:solidFill>
              </a:rPr>
              <a:t>Perturbations in the glycolysis pathway are reflected by increased pyruvate and lactate</a:t>
            </a:r>
          </a:p>
          <a:p>
            <a:endParaRPr lang="en-US" dirty="0">
              <a:solidFill>
                <a:schemeClr val="bg1"/>
              </a:solidFill>
            </a:endParaRPr>
          </a:p>
          <a:p>
            <a:r>
              <a:rPr lang="en-US" dirty="0">
                <a:solidFill>
                  <a:schemeClr val="bg1"/>
                </a:solidFill>
              </a:rPr>
              <a:t>Increased proteolysis with aminoaciduria is reflected by increased urinary BCAAs and aromatic amino acids (phenylalanine, tyrosine, tryptophan).</a:t>
            </a:r>
          </a:p>
        </p:txBody>
      </p:sp>
      <p:graphicFrame>
        <p:nvGraphicFramePr>
          <p:cNvPr id="8" name="Table 7">
            <a:extLst>
              <a:ext uri="{FF2B5EF4-FFF2-40B4-BE49-F238E27FC236}">
                <a16:creationId xmlns:a16="http://schemas.microsoft.com/office/drawing/2014/main" id="{D05A3DE0-BE70-49E4-8B4A-BF4C2EFACAF6}"/>
              </a:ext>
            </a:extLst>
          </p:cNvPr>
          <p:cNvGraphicFramePr>
            <a:graphicFrameLocks/>
          </p:cNvGraphicFramePr>
          <p:nvPr>
            <p:extLst>
              <p:ext uri="{D42A27DB-BD31-4B8C-83A1-F6EECF244321}">
                <p14:modId xmlns:p14="http://schemas.microsoft.com/office/powerpoint/2010/main" val="2528718435"/>
              </p:ext>
            </p:extLst>
          </p:nvPr>
        </p:nvGraphicFramePr>
        <p:xfrm>
          <a:off x="5305333" y="647219"/>
          <a:ext cx="4064698" cy="5342057"/>
        </p:xfrm>
        <a:graphic>
          <a:graphicData uri="http://schemas.openxmlformats.org/drawingml/2006/table">
            <a:tbl>
              <a:tblPr firstRow="1" bandRow="1">
                <a:tableStyleId>{EB9631B5-78F2-41C9-869B-9F39066F8104}</a:tableStyleId>
              </a:tblPr>
              <a:tblGrid>
                <a:gridCol w="2432136">
                  <a:extLst>
                    <a:ext uri="{9D8B030D-6E8A-4147-A177-3AD203B41FA5}">
                      <a16:colId xmlns:a16="http://schemas.microsoft.com/office/drawing/2014/main" val="3233324589"/>
                    </a:ext>
                  </a:extLst>
                </a:gridCol>
                <a:gridCol w="116840">
                  <a:extLst>
                    <a:ext uri="{9D8B030D-6E8A-4147-A177-3AD203B41FA5}">
                      <a16:colId xmlns:a16="http://schemas.microsoft.com/office/drawing/2014/main" val="3467060661"/>
                    </a:ext>
                  </a:extLst>
                </a:gridCol>
                <a:gridCol w="208280">
                  <a:extLst>
                    <a:ext uri="{9D8B030D-6E8A-4147-A177-3AD203B41FA5}">
                      <a16:colId xmlns:a16="http://schemas.microsoft.com/office/drawing/2014/main" val="3455463503"/>
                    </a:ext>
                  </a:extLst>
                </a:gridCol>
                <a:gridCol w="1307442">
                  <a:extLst>
                    <a:ext uri="{9D8B030D-6E8A-4147-A177-3AD203B41FA5}">
                      <a16:colId xmlns:a16="http://schemas.microsoft.com/office/drawing/2014/main" val="1989797972"/>
                    </a:ext>
                  </a:extLst>
                </a:gridCol>
              </a:tblGrid>
              <a:tr h="0">
                <a:tc gridSpan="3">
                  <a:txBody>
                    <a:bodyPr/>
                    <a:lstStyle/>
                    <a:p>
                      <a:r>
                        <a:rPr lang="en-US" sz="1400" dirty="0"/>
                        <a:t>Urine Metabolites Associated with T2DM</a:t>
                      </a:r>
                    </a:p>
                  </a:txBody>
                  <a:tcPr>
                    <a:solidFill>
                      <a:srgbClr val="3B72AB"/>
                    </a:solidFill>
                  </a:tcPr>
                </a:tc>
                <a:tc hMerge="1">
                  <a:txBody>
                    <a:bodyPr/>
                    <a:lstStyle/>
                    <a:p>
                      <a:endParaRPr lang="en-US"/>
                    </a:p>
                  </a:txBody>
                  <a:tcPr/>
                </a:tc>
                <a:tc hMerge="1">
                  <a:txBody>
                    <a:bodyPr/>
                    <a:lstStyle/>
                    <a:p>
                      <a:endParaRPr lang="en-US" sz="1400" dirty="0"/>
                    </a:p>
                  </a:txBody>
                  <a:tcPr/>
                </a:tc>
                <a:tc>
                  <a:txBody>
                    <a:bodyPr/>
                    <a:lstStyle/>
                    <a:p>
                      <a:r>
                        <a:rPr lang="en-US" sz="1400" dirty="0"/>
                        <a:t>Effect Size </a:t>
                      </a:r>
                    </a:p>
                    <a:p>
                      <a:r>
                        <a:rPr lang="en-US" sz="1400" dirty="0"/>
                        <a:t>(sig p-value)</a:t>
                      </a:r>
                    </a:p>
                  </a:txBody>
                  <a:tcPr>
                    <a:solidFill>
                      <a:srgbClr val="3B72AB"/>
                    </a:solidFill>
                  </a:tcPr>
                </a:tc>
                <a:extLst>
                  <a:ext uri="{0D108BD9-81ED-4DB2-BD59-A6C34878D82A}">
                    <a16:rowId xmlns:a16="http://schemas.microsoft.com/office/drawing/2014/main" val="1947393673"/>
                  </a:ext>
                </a:extLst>
              </a:tr>
              <a:tr h="159091">
                <a:tc gridSpan="3">
                  <a:txBody>
                    <a:bodyPr/>
                    <a:lstStyle/>
                    <a:p>
                      <a:r>
                        <a:rPr lang="en-US" sz="1400" b="1" dirty="0">
                          <a:solidFill>
                            <a:schemeClr val="accent5">
                              <a:lumMod val="75000"/>
                            </a:schemeClr>
                          </a:solidFill>
                        </a:rPr>
                        <a:t>2-Hydroxybutyric acid</a:t>
                      </a:r>
                    </a:p>
                    <a:p>
                      <a:r>
                        <a:rPr lang="en-US" sz="1400" b="1" dirty="0">
                          <a:solidFill>
                            <a:schemeClr val="accent5">
                              <a:lumMod val="75000"/>
                            </a:schemeClr>
                          </a:solidFill>
                        </a:rPr>
                        <a:t>(increased glutathione)</a:t>
                      </a:r>
                    </a:p>
                  </a:txBody>
                  <a:tcPr/>
                </a:tc>
                <a:tc hMerge="1">
                  <a:txBody>
                    <a:bodyPr/>
                    <a:lstStyle/>
                    <a:p>
                      <a:endParaRPr lang="en-US"/>
                    </a:p>
                  </a:txBody>
                  <a:tcPr/>
                </a:tc>
                <a:tc hMerge="1">
                  <a:txBody>
                    <a:bodyPr/>
                    <a:lstStyle/>
                    <a:p>
                      <a:endParaRPr lang="en-US" sz="1400" dirty="0">
                        <a:solidFill>
                          <a:schemeClr val="accent6">
                            <a:lumMod val="75000"/>
                          </a:schemeClr>
                        </a:solidFill>
                      </a:endParaRPr>
                    </a:p>
                  </a:txBody>
                  <a:tcPr/>
                </a:tc>
                <a:tc>
                  <a:txBody>
                    <a:bodyPr/>
                    <a:lstStyle/>
                    <a:p>
                      <a:pPr algn="ctr"/>
                      <a:r>
                        <a:rPr lang="en-US" sz="1400" b="1" dirty="0">
                          <a:solidFill>
                            <a:schemeClr val="accent6">
                              <a:lumMod val="75000"/>
                            </a:schemeClr>
                          </a:solidFill>
                        </a:rPr>
                        <a:t>.88</a:t>
                      </a:r>
                    </a:p>
                  </a:txBody>
                  <a:tcPr/>
                </a:tc>
                <a:extLst>
                  <a:ext uri="{0D108BD9-81ED-4DB2-BD59-A6C34878D82A}">
                    <a16:rowId xmlns:a16="http://schemas.microsoft.com/office/drawing/2014/main" val="894864843"/>
                  </a:ext>
                </a:extLst>
              </a:tr>
              <a:tr h="259576">
                <a:tc gridSpan="3">
                  <a:txBody>
                    <a:bodyPr/>
                    <a:lstStyle/>
                    <a:p>
                      <a:r>
                        <a:rPr lang="en-US" sz="1400" b="1" dirty="0">
                          <a:solidFill>
                            <a:schemeClr val="accent5">
                              <a:lumMod val="75000"/>
                            </a:schemeClr>
                          </a:solidFill>
                        </a:rPr>
                        <a:t>Malic acid</a:t>
                      </a:r>
                    </a:p>
                  </a:txBody>
                  <a:tcPr/>
                </a:tc>
                <a:tc hMerge="1">
                  <a:txBody>
                    <a:bodyPr/>
                    <a:lstStyle/>
                    <a:p>
                      <a:endParaRPr lang="en-US"/>
                    </a:p>
                  </a:txBody>
                  <a:tcPr/>
                </a:tc>
                <a:tc hMerge="1">
                  <a:txBody>
                    <a:bodyPr/>
                    <a:lstStyle/>
                    <a:p>
                      <a:endParaRPr lang="en-US" sz="1400" b="1" dirty="0"/>
                    </a:p>
                  </a:txBody>
                  <a:tcPr/>
                </a:tc>
                <a:tc>
                  <a:txBody>
                    <a:bodyPr/>
                    <a:lstStyle/>
                    <a:p>
                      <a:pPr algn="ctr"/>
                      <a:r>
                        <a:rPr lang="en-US" sz="1400" b="1" dirty="0">
                          <a:solidFill>
                            <a:schemeClr val="accent5">
                              <a:lumMod val="75000"/>
                            </a:schemeClr>
                          </a:solidFill>
                        </a:rPr>
                        <a:t>.71</a:t>
                      </a:r>
                    </a:p>
                  </a:txBody>
                  <a:tcPr/>
                </a:tc>
                <a:extLst>
                  <a:ext uri="{0D108BD9-81ED-4DB2-BD59-A6C34878D82A}">
                    <a16:rowId xmlns:a16="http://schemas.microsoft.com/office/drawing/2014/main" val="1036941208"/>
                  </a:ext>
                </a:extLst>
              </a:tr>
              <a:tr h="223272">
                <a:tc gridSpan="2">
                  <a:txBody>
                    <a:bodyPr/>
                    <a:lstStyle/>
                    <a:p>
                      <a:r>
                        <a:rPr lang="en-US" sz="1400" b="1" dirty="0">
                          <a:solidFill>
                            <a:schemeClr val="accent5">
                              <a:lumMod val="75000"/>
                            </a:schemeClr>
                          </a:solidFill>
                        </a:rPr>
                        <a:t>Leucine</a:t>
                      </a:r>
                    </a:p>
                  </a:txBody>
                  <a:tcPr>
                    <a:solidFill>
                      <a:schemeClr val="bg1">
                        <a:lumMod val="95000"/>
                      </a:schemeClr>
                    </a:solidFill>
                  </a:tcPr>
                </a:tc>
                <a:tc hMerge="1">
                  <a:txBody>
                    <a:bodyPr/>
                    <a:lstStyle/>
                    <a:p>
                      <a:endParaRPr lang="en-US" sz="1400" dirty="0"/>
                    </a:p>
                  </a:txBody>
                  <a:tcPr/>
                </a:tc>
                <a:tc>
                  <a:txBody>
                    <a:bodyPr/>
                    <a:lstStyle/>
                    <a:p>
                      <a:endParaRPr lang="en-US" sz="1400" b="1" dirty="0">
                        <a:solidFill>
                          <a:schemeClr val="tx1"/>
                        </a:solidFill>
                      </a:endParaRPr>
                    </a:p>
                  </a:txBody>
                  <a:tcPr>
                    <a:solidFill>
                      <a:schemeClr val="bg1">
                        <a:lumMod val="95000"/>
                      </a:schemeClr>
                    </a:solidFill>
                  </a:tcPr>
                </a:tc>
                <a:tc>
                  <a:txBody>
                    <a:bodyPr/>
                    <a:lstStyle/>
                    <a:p>
                      <a:pPr algn="ctr"/>
                      <a:r>
                        <a:rPr lang="en-US" sz="1400" b="1" dirty="0">
                          <a:solidFill>
                            <a:schemeClr val="accent5">
                              <a:lumMod val="75000"/>
                            </a:schemeClr>
                          </a:solidFill>
                        </a:rPr>
                        <a:t>.61</a:t>
                      </a:r>
                    </a:p>
                  </a:txBody>
                  <a:tcPr>
                    <a:solidFill>
                      <a:schemeClr val="bg1">
                        <a:lumMod val="95000"/>
                      </a:schemeClr>
                    </a:solidFill>
                  </a:tcPr>
                </a:tc>
                <a:extLst>
                  <a:ext uri="{0D108BD9-81ED-4DB2-BD59-A6C34878D82A}">
                    <a16:rowId xmlns:a16="http://schemas.microsoft.com/office/drawing/2014/main" val="3885121364"/>
                  </a:ext>
                </a:extLst>
              </a:tr>
              <a:tr h="209271">
                <a:tc gridSpan="3">
                  <a:txBody>
                    <a:bodyPr/>
                    <a:lstStyle/>
                    <a:p>
                      <a:r>
                        <a:rPr lang="en-US" sz="1400" b="1" dirty="0">
                          <a:solidFill>
                            <a:schemeClr val="accent5">
                              <a:lumMod val="75000"/>
                            </a:schemeClr>
                          </a:solidFill>
                        </a:rPr>
                        <a:t>Isoleucine</a:t>
                      </a:r>
                    </a:p>
                  </a:txBody>
                  <a:tcPr/>
                </a:tc>
                <a:tc hMerge="1">
                  <a:txBody>
                    <a:bodyPr/>
                    <a:lstStyle/>
                    <a:p>
                      <a:endParaRPr lang="en-US"/>
                    </a:p>
                  </a:txBody>
                  <a:tcPr/>
                </a:tc>
                <a:tc hMerge="1">
                  <a:txBody>
                    <a:bodyPr/>
                    <a:lstStyle/>
                    <a:p>
                      <a:endParaRPr lang="en-US" sz="1400" dirty="0"/>
                    </a:p>
                  </a:txBody>
                  <a:tcPr/>
                </a:tc>
                <a:tc>
                  <a:txBody>
                    <a:bodyPr/>
                    <a:lstStyle/>
                    <a:p>
                      <a:pPr algn="ctr"/>
                      <a:r>
                        <a:rPr lang="en-US" sz="1400" b="1" dirty="0">
                          <a:solidFill>
                            <a:schemeClr val="accent5">
                              <a:lumMod val="75000"/>
                            </a:schemeClr>
                          </a:solidFill>
                        </a:rPr>
                        <a:t>.58</a:t>
                      </a:r>
                    </a:p>
                  </a:txBody>
                  <a:tcPr/>
                </a:tc>
                <a:extLst>
                  <a:ext uri="{0D108BD9-81ED-4DB2-BD59-A6C34878D82A}">
                    <a16:rowId xmlns:a16="http://schemas.microsoft.com/office/drawing/2014/main" val="263020532"/>
                  </a:ext>
                </a:extLst>
              </a:tr>
              <a:tr h="228724">
                <a:tc gridSpan="2">
                  <a:txBody>
                    <a:bodyPr/>
                    <a:lstStyle/>
                    <a:p>
                      <a:r>
                        <a:rPr lang="en-US" sz="1400" b="1" dirty="0">
                          <a:solidFill>
                            <a:schemeClr val="accent5">
                              <a:lumMod val="75000"/>
                            </a:schemeClr>
                          </a:solidFill>
                        </a:rPr>
                        <a:t>Phenylalanine</a:t>
                      </a:r>
                    </a:p>
                  </a:txBody>
                  <a:tcPr/>
                </a:tc>
                <a:tc hMerge="1">
                  <a:txBody>
                    <a:bodyPr/>
                    <a:lstStyle/>
                    <a:p>
                      <a:endParaRPr lang="en-US"/>
                    </a:p>
                  </a:txBody>
                  <a:tcPr/>
                </a:tc>
                <a:tc>
                  <a:txBody>
                    <a:bodyPr/>
                    <a:lstStyle/>
                    <a:p>
                      <a:pPr algn="ctr"/>
                      <a:endParaRPr lang="en-US" sz="1400" b="1" dirty="0">
                        <a:solidFill>
                          <a:schemeClr val="tx1"/>
                        </a:solidFill>
                      </a:endParaRPr>
                    </a:p>
                  </a:txBody>
                  <a:tcPr/>
                </a:tc>
                <a:tc>
                  <a:txBody>
                    <a:bodyPr/>
                    <a:lstStyle/>
                    <a:p>
                      <a:pPr algn="ctr"/>
                      <a:r>
                        <a:rPr lang="en-US" sz="1400" b="1" dirty="0">
                          <a:solidFill>
                            <a:schemeClr val="accent5">
                              <a:lumMod val="75000"/>
                            </a:schemeClr>
                          </a:solidFill>
                        </a:rPr>
                        <a:t>.57</a:t>
                      </a:r>
                    </a:p>
                  </a:txBody>
                  <a:tcPr/>
                </a:tc>
                <a:extLst>
                  <a:ext uri="{0D108BD9-81ED-4DB2-BD59-A6C34878D82A}">
                    <a16:rowId xmlns:a16="http://schemas.microsoft.com/office/drawing/2014/main" val="2689962727"/>
                  </a:ext>
                </a:extLst>
              </a:tr>
              <a:tr h="343337">
                <a:tc gridSpan="2">
                  <a:txBody>
                    <a:bodyPr/>
                    <a:lstStyle/>
                    <a:p>
                      <a:r>
                        <a:rPr lang="en-US" sz="1400" b="1" dirty="0">
                          <a:solidFill>
                            <a:schemeClr val="accent5">
                              <a:lumMod val="75000"/>
                            </a:schemeClr>
                          </a:solidFill>
                        </a:rPr>
                        <a:t>4-Hydroxyphenylpyruvate</a:t>
                      </a:r>
                    </a:p>
                  </a:txBody>
                  <a:tcPr/>
                </a:tc>
                <a:tc hMerge="1">
                  <a:txBody>
                    <a:bodyPr/>
                    <a:lstStyle/>
                    <a:p>
                      <a:endParaRPr lang="en-US"/>
                    </a:p>
                  </a:txBody>
                  <a:tcPr/>
                </a:tc>
                <a:tc>
                  <a:txBody>
                    <a:bodyPr/>
                    <a:lstStyle/>
                    <a:p>
                      <a:pPr algn="ctr"/>
                      <a:endParaRPr lang="en-US" sz="1400" b="1" dirty="0">
                        <a:solidFill>
                          <a:schemeClr val="tx1"/>
                        </a:solidFill>
                      </a:endParaRPr>
                    </a:p>
                  </a:txBody>
                  <a:tcPr/>
                </a:tc>
                <a:tc>
                  <a:txBody>
                    <a:bodyPr/>
                    <a:lstStyle/>
                    <a:p>
                      <a:pPr algn="ctr"/>
                      <a:r>
                        <a:rPr lang="en-US" sz="1400" b="1" dirty="0">
                          <a:solidFill>
                            <a:schemeClr val="accent5">
                              <a:lumMod val="75000"/>
                            </a:schemeClr>
                          </a:solidFill>
                        </a:rPr>
                        <a:t>.58</a:t>
                      </a:r>
                    </a:p>
                  </a:txBody>
                  <a:tcPr/>
                </a:tc>
                <a:extLst>
                  <a:ext uri="{0D108BD9-81ED-4DB2-BD59-A6C34878D82A}">
                    <a16:rowId xmlns:a16="http://schemas.microsoft.com/office/drawing/2014/main" val="1434832667"/>
                  </a:ext>
                </a:extLst>
              </a:tr>
              <a:tr h="15240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accent5">
                              <a:lumMod val="75000"/>
                            </a:schemeClr>
                          </a:solidFill>
                          <a:effectLst/>
                          <a:latin typeface="+mn-lt"/>
                          <a:ea typeface="+mn-ea"/>
                          <a:cs typeface="+mn-cs"/>
                        </a:rPr>
                        <a:t>Lactic acid</a:t>
                      </a:r>
                      <a:endParaRPr lang="en-US" sz="1400" b="1" dirty="0">
                        <a:solidFill>
                          <a:schemeClr val="accent5">
                            <a:lumMod val="75000"/>
                          </a:schemeClr>
                        </a:solidFill>
                      </a:endParaRPr>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6">
                            <a:lumMod val="7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5">
                              <a:lumMod val="75000"/>
                            </a:schemeClr>
                          </a:solidFill>
                        </a:rPr>
                        <a:t>.58</a:t>
                      </a:r>
                    </a:p>
                  </a:txBody>
                  <a:tcPr/>
                </a:tc>
                <a:extLst>
                  <a:ext uri="{0D108BD9-81ED-4DB2-BD59-A6C34878D82A}">
                    <a16:rowId xmlns:a16="http://schemas.microsoft.com/office/drawing/2014/main" val="1997560318"/>
                  </a:ext>
                </a:extLst>
              </a:tr>
              <a:tr h="264780">
                <a:tc gridSpan="2">
                  <a:txBody>
                    <a:bodyPr/>
                    <a:lstStyle/>
                    <a:p>
                      <a:r>
                        <a:rPr lang="en-US" sz="1400" b="1" dirty="0">
                          <a:solidFill>
                            <a:schemeClr val="accent5">
                              <a:lumMod val="75000"/>
                            </a:schemeClr>
                          </a:solidFill>
                        </a:rPr>
                        <a:t>Alanine</a:t>
                      </a:r>
                    </a:p>
                  </a:txBody>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endParaRPr>
                    </a:p>
                  </a:txBody>
                  <a:tcPr/>
                </a:tc>
                <a:tc>
                  <a:txBody>
                    <a:bodyPr/>
                    <a:lstStyle/>
                    <a:p>
                      <a:pPr algn="ctr"/>
                      <a:r>
                        <a:rPr lang="en-US" sz="1400" b="1" dirty="0">
                          <a:solidFill>
                            <a:schemeClr val="accent5">
                              <a:lumMod val="75000"/>
                            </a:schemeClr>
                          </a:solidFill>
                        </a:rPr>
                        <a:t>.54</a:t>
                      </a:r>
                    </a:p>
                  </a:txBody>
                  <a:tcPr/>
                </a:tc>
                <a:extLst>
                  <a:ext uri="{0D108BD9-81ED-4DB2-BD59-A6C34878D82A}">
                    <a16:rowId xmlns:a16="http://schemas.microsoft.com/office/drawing/2014/main" val="1956933563"/>
                  </a:ext>
                </a:extLst>
              </a:tr>
              <a:tr h="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accent5">
                              <a:lumMod val="75000"/>
                            </a:schemeClr>
                          </a:solidFill>
                          <a:effectLst/>
                          <a:latin typeface="+mn-lt"/>
                          <a:ea typeface="+mn-ea"/>
                          <a:cs typeface="+mn-cs"/>
                        </a:rPr>
                        <a:t>Pyroglutamic acid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accent5">
                              <a:lumMod val="75000"/>
                            </a:schemeClr>
                          </a:solidFill>
                          <a:effectLst/>
                          <a:latin typeface="+mn-lt"/>
                          <a:ea typeface="+mn-ea"/>
                          <a:cs typeface="+mn-cs"/>
                        </a:rPr>
                        <a:t>(glutathione wasting)</a:t>
                      </a:r>
                      <a:endParaRPr lang="en-US" sz="1400" b="1" dirty="0">
                        <a:solidFill>
                          <a:schemeClr val="accent5">
                            <a:lumMod val="75000"/>
                          </a:schemeClr>
                        </a:solidFill>
                      </a:endParaRPr>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6">
                            <a:lumMod val="7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lumMod val="75000"/>
                            </a:schemeClr>
                          </a:solidFill>
                        </a:rPr>
                        <a:t>-</a:t>
                      </a:r>
                      <a:r>
                        <a:rPr lang="en-US" sz="1400" b="1" dirty="0">
                          <a:solidFill>
                            <a:schemeClr val="accent6">
                              <a:lumMod val="75000"/>
                            </a:schemeClr>
                          </a:solidFill>
                        </a:rPr>
                        <a:t>.75</a:t>
                      </a:r>
                    </a:p>
                  </a:txBody>
                  <a:tcPr/>
                </a:tc>
                <a:extLst>
                  <a:ext uri="{0D108BD9-81ED-4DB2-BD59-A6C34878D82A}">
                    <a16:rowId xmlns:a16="http://schemas.microsoft.com/office/drawing/2014/main" val="3501293603"/>
                  </a:ext>
                </a:extLst>
              </a:tr>
              <a:tr h="268497">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solidFill>
                            <a:schemeClr val="accent5">
                              <a:lumMod val="75000"/>
                            </a:schemeClr>
                          </a:solidFill>
                        </a:rPr>
                        <a:t>Homovanilic</a:t>
                      </a:r>
                      <a:r>
                        <a:rPr lang="en-US" sz="1400" b="1" dirty="0">
                          <a:solidFill>
                            <a:schemeClr val="accent5">
                              <a:lumMod val="75000"/>
                            </a:schemeClr>
                          </a:solidFill>
                        </a:rPr>
                        <a:t> acid</a:t>
                      </a:r>
                    </a:p>
                  </a:txBody>
                  <a:tcPr/>
                </a:tc>
                <a:tc hMerge="1">
                  <a:txBody>
                    <a:bodyPr/>
                    <a:lstStyle/>
                    <a:p>
                      <a:endParaRPr lang="en-US"/>
                    </a:p>
                  </a:txBody>
                  <a:tcPr/>
                </a:tc>
                <a:tc hMerge="1">
                  <a:txBody>
                    <a:bodyPr/>
                    <a:lstStyle/>
                    <a:p>
                      <a:endParaRPr lang="en-US" sz="1400" dirty="0"/>
                    </a:p>
                  </a:txBody>
                  <a:tcPr/>
                </a:tc>
                <a:tc>
                  <a:txBody>
                    <a:bodyPr/>
                    <a:lstStyle/>
                    <a:p>
                      <a:pPr algn="ctr"/>
                      <a:r>
                        <a:rPr lang="en-US" sz="1800" b="1" dirty="0">
                          <a:solidFill>
                            <a:schemeClr val="accent5">
                              <a:lumMod val="75000"/>
                            </a:schemeClr>
                          </a:solidFill>
                        </a:rPr>
                        <a:t>-</a:t>
                      </a:r>
                      <a:r>
                        <a:rPr lang="en-US" sz="1400" b="1" dirty="0">
                          <a:solidFill>
                            <a:schemeClr val="accent5">
                              <a:lumMod val="75000"/>
                            </a:schemeClr>
                          </a:solidFill>
                        </a:rPr>
                        <a:t>.65</a:t>
                      </a:r>
                    </a:p>
                  </a:txBody>
                  <a:tcPr/>
                </a:tc>
                <a:extLst>
                  <a:ext uri="{0D108BD9-81ED-4DB2-BD59-A6C34878D82A}">
                    <a16:rowId xmlns:a16="http://schemas.microsoft.com/office/drawing/2014/main" val="2827328604"/>
                  </a:ext>
                </a:extLst>
              </a:tr>
              <a:tr h="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5">
                              <a:lumMod val="75000"/>
                            </a:schemeClr>
                          </a:solidFill>
                        </a:rPr>
                        <a:t>Homocysteine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5">
                              <a:lumMod val="75000"/>
                            </a:schemeClr>
                          </a:solidFill>
                        </a:rPr>
                        <a:t>(impaired methylation)</a:t>
                      </a:r>
                    </a:p>
                  </a:txBody>
                  <a:tcPr/>
                </a:tc>
                <a:tc hMerge="1">
                  <a:txBody>
                    <a:bodyPr/>
                    <a:lstStyle/>
                    <a:p>
                      <a:endParaRPr lang="en-US"/>
                    </a:p>
                  </a:txBody>
                  <a:tcPr/>
                </a:tc>
                <a:tc hMerge="1">
                  <a:txBody>
                    <a:bodyPr/>
                    <a:lstStyle/>
                    <a:p>
                      <a:endParaRPr lang="en-US" sz="1400" dirty="0"/>
                    </a:p>
                  </a:txBody>
                  <a:tcPr/>
                </a:tc>
                <a:tc>
                  <a:txBody>
                    <a:bodyPr/>
                    <a:lstStyle/>
                    <a:p>
                      <a:pPr algn="ctr"/>
                      <a:r>
                        <a:rPr lang="en-US" sz="1800" b="1" dirty="0">
                          <a:solidFill>
                            <a:schemeClr val="accent5">
                              <a:lumMod val="75000"/>
                            </a:schemeClr>
                          </a:solidFill>
                        </a:rPr>
                        <a:t>-</a:t>
                      </a:r>
                      <a:r>
                        <a:rPr lang="en-US" sz="1400" b="1" dirty="0">
                          <a:solidFill>
                            <a:schemeClr val="accent5">
                              <a:lumMod val="75000"/>
                            </a:schemeClr>
                          </a:solidFill>
                        </a:rPr>
                        <a:t>.63</a:t>
                      </a:r>
                    </a:p>
                  </a:txBody>
                  <a:tcPr/>
                </a:tc>
                <a:extLst>
                  <a:ext uri="{0D108BD9-81ED-4DB2-BD59-A6C34878D82A}">
                    <a16:rowId xmlns:a16="http://schemas.microsoft.com/office/drawing/2014/main" val="3106077963"/>
                  </a:ext>
                </a:extLst>
              </a:tr>
              <a:tr h="180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5">
                              <a:lumMod val="75000"/>
                            </a:schemeClr>
                          </a:solidFill>
                        </a:rPr>
                        <a:t>1-Methylhistidine </a:t>
                      </a:r>
                    </a:p>
                  </a:txBody>
                  <a:tcPr/>
                </a:tc>
                <a:tc gridSpan="2">
                  <a:txBody>
                    <a:bodyPr/>
                    <a:lstStyle/>
                    <a:p>
                      <a:endParaRPr lang="en-US" sz="1400" b="1" dirty="0">
                        <a:solidFill>
                          <a:schemeClr val="tx1"/>
                        </a:solidFill>
                      </a:endParaRPr>
                    </a:p>
                  </a:txBody>
                  <a:tcPr/>
                </a:tc>
                <a:tc hMerge="1">
                  <a:txBody>
                    <a:bodyPr/>
                    <a:lstStyle/>
                    <a:p>
                      <a:endParaRPr lang="en-US" sz="1400" dirty="0"/>
                    </a:p>
                  </a:txBody>
                  <a:tcPr/>
                </a:tc>
                <a:tc>
                  <a:txBody>
                    <a:bodyPr/>
                    <a:lstStyle/>
                    <a:p>
                      <a:pPr algn="ctr"/>
                      <a:r>
                        <a:rPr lang="en-US" sz="1800" b="1" dirty="0">
                          <a:solidFill>
                            <a:schemeClr val="accent5">
                              <a:lumMod val="75000"/>
                            </a:schemeClr>
                          </a:solidFill>
                        </a:rPr>
                        <a:t>-</a:t>
                      </a:r>
                      <a:r>
                        <a:rPr lang="en-US" sz="1400" b="1" dirty="0">
                          <a:solidFill>
                            <a:schemeClr val="accent5">
                              <a:lumMod val="75000"/>
                            </a:schemeClr>
                          </a:solidFill>
                        </a:rPr>
                        <a:t>.59</a:t>
                      </a:r>
                    </a:p>
                  </a:txBody>
                  <a:tcPr/>
                </a:tc>
                <a:extLst>
                  <a:ext uri="{0D108BD9-81ED-4DB2-BD59-A6C34878D82A}">
                    <a16:rowId xmlns:a16="http://schemas.microsoft.com/office/drawing/2014/main" val="3038070604"/>
                  </a:ext>
                </a:extLst>
              </a:tr>
              <a:tr h="118533">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5">
                              <a:lumMod val="75000"/>
                            </a:schemeClr>
                          </a:solidFill>
                        </a:rPr>
                        <a:t>Kynurenic acid</a:t>
                      </a:r>
                    </a:p>
                  </a:txBody>
                  <a:tcPr/>
                </a:tc>
                <a:tc hMerge="1">
                  <a:txBody>
                    <a:bodyPr/>
                    <a:lstStyle/>
                    <a:p>
                      <a:endParaRPr lang="en-US"/>
                    </a:p>
                  </a:txBody>
                  <a:tcPr/>
                </a:tc>
                <a:tc hMerge="1">
                  <a:txBody>
                    <a:bodyPr/>
                    <a:lstStyle/>
                    <a:p>
                      <a:endParaRPr lang="en-US" sz="1400" b="1" dirty="0"/>
                    </a:p>
                  </a:txBody>
                  <a:tcPr/>
                </a:tc>
                <a:tc>
                  <a:txBody>
                    <a:bodyPr/>
                    <a:lstStyle/>
                    <a:p>
                      <a:pPr algn="ctr"/>
                      <a:r>
                        <a:rPr lang="en-US" sz="1800" b="1" dirty="0">
                          <a:solidFill>
                            <a:schemeClr val="accent5">
                              <a:lumMod val="75000"/>
                            </a:schemeClr>
                          </a:solidFill>
                        </a:rPr>
                        <a:t>-</a:t>
                      </a:r>
                      <a:r>
                        <a:rPr lang="en-US" sz="1400" b="1" dirty="0">
                          <a:solidFill>
                            <a:schemeClr val="accent5">
                              <a:lumMod val="75000"/>
                            </a:schemeClr>
                          </a:solidFill>
                        </a:rPr>
                        <a:t>.53</a:t>
                      </a:r>
                    </a:p>
                  </a:txBody>
                  <a:tcPr/>
                </a:tc>
                <a:extLst>
                  <a:ext uri="{0D108BD9-81ED-4DB2-BD59-A6C34878D82A}">
                    <a16:rowId xmlns:a16="http://schemas.microsoft.com/office/drawing/2014/main" val="1289567565"/>
                  </a:ext>
                </a:extLst>
              </a:tr>
            </a:tbl>
          </a:graphicData>
        </a:graphic>
      </p:graphicFrame>
      <p:cxnSp>
        <p:nvCxnSpPr>
          <p:cNvPr id="9" name="Straight Connector 8">
            <a:extLst>
              <a:ext uri="{FF2B5EF4-FFF2-40B4-BE49-F238E27FC236}">
                <a16:creationId xmlns:a16="http://schemas.microsoft.com/office/drawing/2014/main" id="{D2213F57-A5D2-4CA4-8EC2-8AC089BEBC17}"/>
              </a:ext>
            </a:extLst>
          </p:cNvPr>
          <p:cNvCxnSpPr>
            <a:cxnSpLocks/>
          </p:cNvCxnSpPr>
          <p:nvPr/>
        </p:nvCxnSpPr>
        <p:spPr>
          <a:xfrm>
            <a:off x="5313993" y="3821983"/>
            <a:ext cx="4056038" cy="0"/>
          </a:xfrm>
          <a:prstGeom prst="line">
            <a:avLst/>
          </a:prstGeom>
          <a:ln w="28575"/>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08123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5D35509-E0A9-45E2-B239-7A4C763447F8}"/>
              </a:ext>
            </a:extLst>
          </p:cNvPr>
          <p:cNvPicPr>
            <a:picLocks noChangeAspect="1"/>
          </p:cNvPicPr>
          <p:nvPr/>
        </p:nvPicPr>
        <p:blipFill>
          <a:blip r:embed="rId3"/>
          <a:stretch>
            <a:fillRect/>
          </a:stretch>
        </p:blipFill>
        <p:spPr>
          <a:xfrm>
            <a:off x="1794554" y="818744"/>
            <a:ext cx="8886825" cy="2523011"/>
          </a:xfrm>
          <a:prstGeom prst="rect">
            <a:avLst/>
          </a:prstGeom>
        </p:spPr>
      </p:pic>
      <p:sp>
        <p:nvSpPr>
          <p:cNvPr id="14" name="Rectangle 13">
            <a:extLst>
              <a:ext uri="{FF2B5EF4-FFF2-40B4-BE49-F238E27FC236}">
                <a16:creationId xmlns:a16="http://schemas.microsoft.com/office/drawing/2014/main" id="{0F79871E-B3F4-43B0-8466-B77308055B09}"/>
              </a:ext>
            </a:extLst>
          </p:cNvPr>
          <p:cNvSpPr/>
          <p:nvPr/>
        </p:nvSpPr>
        <p:spPr>
          <a:xfrm>
            <a:off x="10534650" y="818744"/>
            <a:ext cx="146729" cy="2610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579ABE-0197-4D1E-9050-9D735BF7F9EB}"/>
              </a:ext>
            </a:extLst>
          </p:cNvPr>
          <p:cNvSpPr/>
          <p:nvPr/>
        </p:nvSpPr>
        <p:spPr>
          <a:xfrm rot="16200000">
            <a:off x="10067926" y="-500264"/>
            <a:ext cx="146729" cy="2610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943987-CE64-4412-BB99-73B607369BF9}"/>
              </a:ext>
            </a:extLst>
          </p:cNvPr>
          <p:cNvSpPr/>
          <p:nvPr/>
        </p:nvSpPr>
        <p:spPr>
          <a:xfrm rot="16200000">
            <a:off x="6022634" y="586196"/>
            <a:ext cx="146730" cy="545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A098BFE-105A-4245-B035-5DC6CEB0056D}"/>
              </a:ext>
            </a:extLst>
          </p:cNvPr>
          <p:cNvSpPr/>
          <p:nvPr/>
        </p:nvSpPr>
        <p:spPr>
          <a:xfrm>
            <a:off x="8467724" y="1449729"/>
            <a:ext cx="2676526" cy="338554"/>
          </a:xfrm>
          <a:prstGeom prst="rect">
            <a:avLst/>
          </a:prstGeom>
          <a:solidFill>
            <a:schemeClr val="bg1"/>
          </a:solidFill>
        </p:spPr>
        <p:txBody>
          <a:bodyPr wrap="square">
            <a:spAutoFit/>
          </a:bodyPr>
          <a:lstStyle/>
          <a:p>
            <a:r>
              <a:rPr lang="en-US" sz="1600" b="1" dirty="0">
                <a:solidFill>
                  <a:schemeClr val="accent5">
                    <a:lumMod val="60000"/>
                    <a:lumOff val="40000"/>
                  </a:schemeClr>
                </a:solidFill>
                <a:latin typeface="Helvetica Neue"/>
              </a:rPr>
              <a:t>2-Hydroxybutyric acid</a:t>
            </a:r>
            <a:endParaRPr lang="en-US" sz="1600" dirty="0">
              <a:solidFill>
                <a:schemeClr val="accent5">
                  <a:lumMod val="60000"/>
                  <a:lumOff val="40000"/>
                </a:schemeClr>
              </a:solidFill>
            </a:endParaRPr>
          </a:p>
        </p:txBody>
      </p:sp>
      <p:sp>
        <p:nvSpPr>
          <p:cNvPr id="18" name="Rectangle 17">
            <a:extLst>
              <a:ext uri="{FF2B5EF4-FFF2-40B4-BE49-F238E27FC236}">
                <a16:creationId xmlns:a16="http://schemas.microsoft.com/office/drawing/2014/main" id="{B532A6AD-632C-4EC1-A812-D6024EB958B3}"/>
              </a:ext>
            </a:extLst>
          </p:cNvPr>
          <p:cNvSpPr/>
          <p:nvPr/>
        </p:nvSpPr>
        <p:spPr>
          <a:xfrm>
            <a:off x="6534150" y="2362083"/>
            <a:ext cx="5219699" cy="1754326"/>
          </a:xfrm>
          <a:prstGeom prst="rect">
            <a:avLst/>
          </a:prstGeom>
        </p:spPr>
        <p:txBody>
          <a:bodyPr wrap="square">
            <a:spAutoFit/>
          </a:bodyPr>
          <a:lstStyle/>
          <a:p>
            <a:r>
              <a:rPr lang="en-US" dirty="0">
                <a:solidFill>
                  <a:schemeClr val="accent5">
                    <a:lumMod val="75000"/>
                  </a:schemeClr>
                </a:solidFill>
              </a:rPr>
              <a:t>Glutathione synthesis may be reflected by urinary excretion of </a:t>
            </a:r>
            <a:r>
              <a:rPr lang="en-US" b="1" dirty="0">
                <a:solidFill>
                  <a:schemeClr val="accent5">
                    <a:lumMod val="75000"/>
                  </a:schemeClr>
                </a:solidFill>
              </a:rPr>
              <a:t>2-hydroxybutyric acid, which has been identified as an early marker for both insulin resistance and impaired glucose regulation,</a:t>
            </a:r>
            <a:r>
              <a:rPr lang="en-US" dirty="0">
                <a:solidFill>
                  <a:schemeClr val="accent5">
                    <a:lumMod val="75000"/>
                  </a:schemeClr>
                </a:solidFill>
              </a:rPr>
              <a:t> and appears to arise due to increased lipid oxidation and oxidative stress. </a:t>
            </a:r>
          </a:p>
        </p:txBody>
      </p:sp>
      <p:sp>
        <p:nvSpPr>
          <p:cNvPr id="19" name="Rectangle 18">
            <a:extLst>
              <a:ext uri="{FF2B5EF4-FFF2-40B4-BE49-F238E27FC236}">
                <a16:creationId xmlns:a16="http://schemas.microsoft.com/office/drawing/2014/main" id="{FD820696-1ACE-4113-88BF-E32AE56AB636}"/>
              </a:ext>
            </a:extLst>
          </p:cNvPr>
          <p:cNvSpPr/>
          <p:nvPr/>
        </p:nvSpPr>
        <p:spPr>
          <a:xfrm>
            <a:off x="438150" y="3036584"/>
            <a:ext cx="3343018" cy="2862322"/>
          </a:xfrm>
          <a:prstGeom prst="rect">
            <a:avLst/>
          </a:prstGeom>
        </p:spPr>
        <p:txBody>
          <a:bodyPr wrap="square">
            <a:spAutoFit/>
          </a:bodyPr>
          <a:lstStyle/>
          <a:p>
            <a:r>
              <a:rPr lang="en-US" dirty="0">
                <a:solidFill>
                  <a:schemeClr val="accent5">
                    <a:lumMod val="75000"/>
                  </a:schemeClr>
                </a:solidFill>
              </a:rPr>
              <a:t>Glutathione exerts feedback control on its own formation, to decrease the rate of synthesis of γ-glutamyl cysteine. Excessive production of pyroglutamate exceeds the capacity of </a:t>
            </a:r>
            <a:r>
              <a:rPr lang="en-US" i="1" dirty="0">
                <a:solidFill>
                  <a:schemeClr val="accent5">
                    <a:lumMod val="75000"/>
                  </a:schemeClr>
                </a:solidFill>
              </a:rPr>
              <a:t>5-L-oxoprolinase</a:t>
            </a:r>
            <a:r>
              <a:rPr lang="en-US" dirty="0">
                <a:solidFill>
                  <a:schemeClr val="accent5">
                    <a:lumMod val="75000"/>
                  </a:schemeClr>
                </a:solidFill>
              </a:rPr>
              <a:t>. </a:t>
            </a:r>
            <a:r>
              <a:rPr lang="en-US" b="1" dirty="0">
                <a:solidFill>
                  <a:schemeClr val="accent5">
                    <a:lumMod val="75000"/>
                  </a:schemeClr>
                </a:solidFill>
              </a:rPr>
              <a:t>Glycine availability can lead to an increase in the excretion of pyroglutamate</a:t>
            </a:r>
            <a:r>
              <a:rPr lang="en-US" dirty="0">
                <a:solidFill>
                  <a:schemeClr val="accent5">
                    <a:lumMod val="75000"/>
                  </a:schemeClr>
                </a:solidFill>
              </a:rPr>
              <a:t>.</a:t>
            </a:r>
          </a:p>
        </p:txBody>
      </p:sp>
      <p:sp>
        <p:nvSpPr>
          <p:cNvPr id="22" name="Oval 21">
            <a:extLst>
              <a:ext uri="{FF2B5EF4-FFF2-40B4-BE49-F238E27FC236}">
                <a16:creationId xmlns:a16="http://schemas.microsoft.com/office/drawing/2014/main" id="{665B0B23-1B96-40AA-AF4B-E02CEEF91C90}"/>
              </a:ext>
            </a:extLst>
          </p:cNvPr>
          <p:cNvSpPr/>
          <p:nvPr/>
        </p:nvSpPr>
        <p:spPr>
          <a:xfrm>
            <a:off x="8433478" y="1255780"/>
            <a:ext cx="2390776" cy="752475"/>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5F45ADA-21BD-421D-9F5C-E120160EDE01}"/>
              </a:ext>
            </a:extLst>
          </p:cNvPr>
          <p:cNvSpPr/>
          <p:nvPr/>
        </p:nvSpPr>
        <p:spPr>
          <a:xfrm>
            <a:off x="3465172" y="2952750"/>
            <a:ext cx="1373528" cy="47625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A994FB0-1903-406D-B6E4-CD5F94C29ACB}"/>
              </a:ext>
            </a:extLst>
          </p:cNvPr>
          <p:cNvSpPr/>
          <p:nvPr/>
        </p:nvSpPr>
        <p:spPr>
          <a:xfrm>
            <a:off x="9609242" y="5849502"/>
            <a:ext cx="2582758" cy="276999"/>
          </a:xfrm>
          <a:prstGeom prst="rect">
            <a:avLst/>
          </a:prstGeom>
        </p:spPr>
        <p:txBody>
          <a:bodyPr wrap="none">
            <a:spAutoFit/>
          </a:bodyPr>
          <a:lstStyle/>
          <a:p>
            <a:r>
              <a:rPr lang="en-US" sz="1200" dirty="0"/>
              <a:t>Br J </a:t>
            </a:r>
            <a:r>
              <a:rPr lang="en-US" sz="1200" dirty="0" err="1"/>
              <a:t>Nutru</a:t>
            </a:r>
            <a:r>
              <a:rPr lang="en-US" sz="1200" dirty="0"/>
              <a:t>. 1987 Sep;58(2):207-14.</a:t>
            </a:r>
          </a:p>
        </p:txBody>
      </p:sp>
    </p:spTree>
    <p:extLst>
      <p:ext uri="{BB962C8B-B14F-4D97-AF65-F5344CB8AC3E}">
        <p14:creationId xmlns:p14="http://schemas.microsoft.com/office/powerpoint/2010/main" val="207122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6C4B51A-5DE8-4A8D-B05D-0125C7FEA8F0}"/>
              </a:ext>
            </a:extLst>
          </p:cNvPr>
          <p:cNvSpPr>
            <a:spLocks noGrp="1"/>
          </p:cNvSpPr>
          <p:nvPr>
            <p:ph sz="half" idx="1"/>
          </p:nvPr>
        </p:nvSpPr>
        <p:spPr>
          <a:xfrm>
            <a:off x="650913" y="1180147"/>
            <a:ext cx="5181600" cy="4351338"/>
          </a:xfrm>
        </p:spPr>
        <p:txBody>
          <a:bodyPr/>
          <a:lstStyle/>
          <a:p>
            <a:r>
              <a:rPr lang="en-US" dirty="0"/>
              <a:t>Accumulating data indicate that an altered metabolism of tryptophan and its active metabolites have important roles for the pathogenesis and development of complications of diabetes mellitus.</a:t>
            </a:r>
          </a:p>
          <a:p>
            <a:endParaRPr lang="en-US" dirty="0"/>
          </a:p>
          <a:p>
            <a:r>
              <a:rPr lang="en-US" dirty="0"/>
              <a:t>Immune activation leads to formation of kynurenine and depletion of tryptophan.</a:t>
            </a:r>
          </a:p>
          <a:p>
            <a:endParaRPr lang="en-US" dirty="0"/>
          </a:p>
        </p:txBody>
      </p:sp>
      <p:pic>
        <p:nvPicPr>
          <p:cNvPr id="11" name="Content Placeholder 10">
            <a:extLst>
              <a:ext uri="{FF2B5EF4-FFF2-40B4-BE49-F238E27FC236}">
                <a16:creationId xmlns:a16="http://schemas.microsoft.com/office/drawing/2014/main" id="{0AB4EC78-BEFF-44C3-9070-254CCE483142}"/>
              </a:ext>
            </a:extLst>
          </p:cNvPr>
          <p:cNvPicPr>
            <a:picLocks noGrp="1" noChangeAspect="1"/>
          </p:cNvPicPr>
          <p:nvPr>
            <p:ph sz="half" idx="2"/>
          </p:nvPr>
        </p:nvPicPr>
        <p:blipFill>
          <a:blip r:embed="rId3"/>
          <a:stretch>
            <a:fillRect/>
          </a:stretch>
        </p:blipFill>
        <p:spPr>
          <a:xfrm>
            <a:off x="6253585" y="750277"/>
            <a:ext cx="5077437" cy="4351338"/>
          </a:xfrm>
        </p:spPr>
      </p:pic>
      <p:sp>
        <p:nvSpPr>
          <p:cNvPr id="12" name="Rectangle 11">
            <a:extLst>
              <a:ext uri="{FF2B5EF4-FFF2-40B4-BE49-F238E27FC236}">
                <a16:creationId xmlns:a16="http://schemas.microsoft.com/office/drawing/2014/main" id="{CC35FD88-E7B4-41E9-AE11-17AC99CF3711}"/>
              </a:ext>
            </a:extLst>
          </p:cNvPr>
          <p:cNvSpPr/>
          <p:nvPr/>
        </p:nvSpPr>
        <p:spPr>
          <a:xfrm>
            <a:off x="0" y="6011774"/>
            <a:ext cx="5048454" cy="553998"/>
          </a:xfrm>
          <a:prstGeom prst="rect">
            <a:avLst/>
          </a:prstGeom>
        </p:spPr>
        <p:txBody>
          <a:bodyPr wrap="square">
            <a:spAutoFit/>
          </a:bodyPr>
          <a:lstStyle/>
          <a:p>
            <a:r>
              <a:rPr lang="en-US" sz="1000" dirty="0" err="1"/>
              <a:t>Unluturk</a:t>
            </a:r>
            <a:r>
              <a:rPr lang="en-US" sz="1000" dirty="0"/>
              <a:t> U., </a:t>
            </a:r>
            <a:r>
              <a:rPr lang="en-US" sz="1000" dirty="0" err="1"/>
              <a:t>Erbas</a:t>
            </a:r>
            <a:r>
              <a:rPr lang="en-US" sz="1000" dirty="0"/>
              <a:t> T. (2015) Diabetes and Tryptophan Metabolism. In: </a:t>
            </a:r>
            <a:r>
              <a:rPr lang="en-US" sz="1000" dirty="0" err="1"/>
              <a:t>Engin</a:t>
            </a:r>
            <a:r>
              <a:rPr lang="en-US" sz="1000" dirty="0"/>
              <a:t> A., </a:t>
            </a:r>
            <a:r>
              <a:rPr lang="en-US" sz="1000" dirty="0" err="1"/>
              <a:t>Engin</a:t>
            </a:r>
            <a:r>
              <a:rPr lang="en-US" sz="1000" dirty="0"/>
              <a:t> A. (eds) Tryptophan Metabolism: Implications for Biological Processes, Health and Disease. Molecular and Integrative Toxicology. Humana Press, Cham</a:t>
            </a:r>
          </a:p>
        </p:txBody>
      </p:sp>
      <p:pic>
        <p:nvPicPr>
          <p:cNvPr id="2" name="Picture 1">
            <a:extLst>
              <a:ext uri="{FF2B5EF4-FFF2-40B4-BE49-F238E27FC236}">
                <a16:creationId xmlns:a16="http://schemas.microsoft.com/office/drawing/2014/main" id="{D6C839FD-7D08-4D34-AEF9-1FE0E0D6158B}"/>
              </a:ext>
            </a:extLst>
          </p:cNvPr>
          <p:cNvPicPr>
            <a:picLocks noChangeAspect="1"/>
          </p:cNvPicPr>
          <p:nvPr/>
        </p:nvPicPr>
        <p:blipFill>
          <a:blip r:embed="rId4"/>
          <a:stretch>
            <a:fillRect/>
          </a:stretch>
        </p:blipFill>
        <p:spPr>
          <a:xfrm>
            <a:off x="7928919" y="5015075"/>
            <a:ext cx="1944130" cy="1032819"/>
          </a:xfrm>
          <a:prstGeom prst="rect">
            <a:avLst/>
          </a:prstGeom>
        </p:spPr>
      </p:pic>
      <p:sp>
        <p:nvSpPr>
          <p:cNvPr id="10" name="Title 1">
            <a:extLst>
              <a:ext uri="{FF2B5EF4-FFF2-40B4-BE49-F238E27FC236}">
                <a16:creationId xmlns:a16="http://schemas.microsoft.com/office/drawing/2014/main" id="{9925EE5C-4F7C-4913-BDBD-78BDAAE5014B}"/>
              </a:ext>
            </a:extLst>
          </p:cNvPr>
          <p:cNvSpPr txBox="1">
            <a:spLocks/>
          </p:cNvSpPr>
          <p:nvPr/>
        </p:nvSpPr>
        <p:spPr>
          <a:xfrm>
            <a:off x="330965" y="270939"/>
            <a:ext cx="10515600" cy="71445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kern="1200" cap="none" baseline="0">
                <a:solidFill>
                  <a:schemeClr val="accent2"/>
                </a:solidFill>
                <a:latin typeface="+mj-lt"/>
                <a:ea typeface="+mj-ea"/>
                <a:cs typeface="+mj-cs"/>
              </a:defRPr>
            </a:lvl1pPr>
          </a:lstStyle>
          <a:p>
            <a:r>
              <a:rPr lang="en-US" sz="3000" dirty="0"/>
              <a:t>Urine 1-Methylnicotinamide (MNA) </a:t>
            </a:r>
          </a:p>
        </p:txBody>
      </p:sp>
    </p:spTree>
    <p:extLst>
      <p:ext uri="{BB962C8B-B14F-4D97-AF65-F5344CB8AC3E}">
        <p14:creationId xmlns:p14="http://schemas.microsoft.com/office/powerpoint/2010/main" val="354017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5085-E0DA-42FC-8984-CE43104D5D4A}"/>
              </a:ext>
            </a:extLst>
          </p:cNvPr>
          <p:cNvSpPr>
            <a:spLocks noGrp="1"/>
          </p:cNvSpPr>
          <p:nvPr>
            <p:ph type="title"/>
          </p:nvPr>
        </p:nvSpPr>
        <p:spPr>
          <a:xfrm>
            <a:off x="310818" y="303062"/>
            <a:ext cx="10515600" cy="714452"/>
          </a:xfrm>
        </p:spPr>
        <p:txBody>
          <a:bodyPr/>
          <a:lstStyle/>
          <a:p>
            <a:r>
              <a:rPr lang="en-US" sz="3000" dirty="0"/>
              <a:t>Urine </a:t>
            </a:r>
            <a:r>
              <a:rPr lang="en-US" sz="3000" b="1" dirty="0"/>
              <a:t>1-Methylnicotinamide (MNA)</a:t>
            </a:r>
            <a:r>
              <a:rPr lang="en-US" sz="3000" dirty="0"/>
              <a:t> </a:t>
            </a:r>
          </a:p>
        </p:txBody>
      </p:sp>
      <p:sp>
        <p:nvSpPr>
          <p:cNvPr id="3" name="Content Placeholder 2">
            <a:extLst>
              <a:ext uri="{FF2B5EF4-FFF2-40B4-BE49-F238E27FC236}">
                <a16:creationId xmlns:a16="http://schemas.microsoft.com/office/drawing/2014/main" id="{F5D9BB48-7325-4523-B4DB-4DBC4E944680}"/>
              </a:ext>
            </a:extLst>
          </p:cNvPr>
          <p:cNvSpPr>
            <a:spLocks noGrp="1"/>
          </p:cNvSpPr>
          <p:nvPr>
            <p:ph sz="half" idx="1"/>
          </p:nvPr>
        </p:nvSpPr>
        <p:spPr>
          <a:xfrm>
            <a:off x="506895" y="1203287"/>
            <a:ext cx="4836285" cy="4351338"/>
          </a:xfrm>
        </p:spPr>
        <p:txBody>
          <a:bodyPr>
            <a:normAutofit/>
          </a:bodyPr>
          <a:lstStyle/>
          <a:p>
            <a:pPr>
              <a:spcBef>
                <a:spcPts val="1200"/>
              </a:spcBef>
            </a:pPr>
            <a:r>
              <a:rPr lang="en-US" sz="2000" dirty="0">
                <a:solidFill>
                  <a:schemeClr val="accent5">
                    <a:lumMod val="75000"/>
                  </a:schemeClr>
                </a:solidFill>
              </a:rPr>
              <a:t>Higher urinary </a:t>
            </a:r>
            <a:r>
              <a:rPr lang="en-US" sz="2000" dirty="0"/>
              <a:t>1-Methylnicotinamide </a:t>
            </a:r>
            <a:r>
              <a:rPr lang="en-US" sz="2000" dirty="0">
                <a:solidFill>
                  <a:schemeClr val="accent5">
                    <a:lumMod val="75000"/>
                  </a:schemeClr>
                </a:solidFill>
              </a:rPr>
              <a:t>levels are found in patients with diabetes. </a:t>
            </a:r>
          </a:p>
          <a:p>
            <a:pPr>
              <a:spcBef>
                <a:spcPts val="1200"/>
              </a:spcBef>
            </a:pPr>
            <a:r>
              <a:rPr lang="en-US" sz="2000" i="1" dirty="0">
                <a:solidFill>
                  <a:schemeClr val="accent5">
                    <a:lumMod val="75000"/>
                  </a:schemeClr>
                </a:solidFill>
              </a:rPr>
              <a:t>Nicotinamide N-methyltransferase </a:t>
            </a:r>
            <a:r>
              <a:rPr lang="en-US" sz="2000" dirty="0">
                <a:solidFill>
                  <a:schemeClr val="accent5">
                    <a:lumMod val="75000"/>
                  </a:schemeClr>
                </a:solidFill>
              </a:rPr>
              <a:t>(NNMT) was originally identified as </a:t>
            </a:r>
            <a:r>
              <a:rPr lang="en-US" altLang="en-US" sz="2000" dirty="0">
                <a:ea typeface="Calibri" panose="020F0502020204030204" pitchFamily="34" charset="0"/>
              </a:rPr>
              <a:t>an inactive metabolite of nicotinamide.</a:t>
            </a:r>
            <a:endParaRPr lang="en-US" sz="2000" dirty="0"/>
          </a:p>
          <a:p>
            <a:pPr>
              <a:spcBef>
                <a:spcPts val="1200"/>
              </a:spcBef>
            </a:pPr>
            <a:r>
              <a:rPr lang="en-US" sz="2000" dirty="0">
                <a:solidFill>
                  <a:schemeClr val="accent5">
                    <a:lumMod val="75000"/>
                  </a:schemeClr>
                </a:solidFill>
              </a:rPr>
              <a:t>Recent evidence has expanded the role of NNMT beyond clearance of excess niacin (vitamin B3). </a:t>
            </a:r>
          </a:p>
          <a:p>
            <a:pPr>
              <a:spcBef>
                <a:spcPts val="1200"/>
              </a:spcBef>
            </a:pPr>
            <a:r>
              <a:rPr lang="en-US" sz="2000" dirty="0">
                <a:solidFill>
                  <a:schemeClr val="accent5">
                    <a:lumMod val="75000"/>
                  </a:schemeClr>
                </a:solidFill>
              </a:rPr>
              <a:t>NNMT has been implicated in the regulation of multiple metabolic pathways. </a:t>
            </a:r>
          </a:p>
        </p:txBody>
      </p:sp>
      <p:sp>
        <p:nvSpPr>
          <p:cNvPr id="5" name="Rectangle 4">
            <a:extLst>
              <a:ext uri="{FF2B5EF4-FFF2-40B4-BE49-F238E27FC236}">
                <a16:creationId xmlns:a16="http://schemas.microsoft.com/office/drawing/2014/main" id="{417BF81D-36A2-4B18-922F-36766595BB8F}"/>
              </a:ext>
            </a:extLst>
          </p:cNvPr>
          <p:cNvSpPr/>
          <p:nvPr/>
        </p:nvSpPr>
        <p:spPr>
          <a:xfrm>
            <a:off x="83681" y="6156326"/>
            <a:ext cx="6772076" cy="276999"/>
          </a:xfrm>
          <a:prstGeom prst="rect">
            <a:avLst/>
          </a:prstGeom>
        </p:spPr>
        <p:txBody>
          <a:bodyPr wrap="square">
            <a:spAutoFit/>
          </a:bodyPr>
          <a:lstStyle/>
          <a:p>
            <a:pPr fontAlgn="ctr"/>
            <a:r>
              <a:rPr lang="fr-FR" sz="1200" dirty="0" err="1">
                <a:solidFill>
                  <a:schemeClr val="accent5">
                    <a:lumMod val="75000"/>
                  </a:schemeClr>
                </a:solidFill>
                <a:latin typeface="NexusSans"/>
              </a:rPr>
              <a:t>Diabetes</a:t>
            </a:r>
            <a:r>
              <a:rPr lang="fr-FR" sz="1200" dirty="0">
                <a:solidFill>
                  <a:schemeClr val="accent5">
                    <a:lumMod val="75000"/>
                  </a:schemeClr>
                </a:solidFill>
                <a:latin typeface="NexusSans"/>
              </a:rPr>
              <a:t> &amp; </a:t>
            </a:r>
            <a:r>
              <a:rPr lang="fr-FR" sz="1200" dirty="0" err="1">
                <a:solidFill>
                  <a:schemeClr val="accent5">
                    <a:lumMod val="75000"/>
                  </a:schemeClr>
                </a:solidFill>
                <a:latin typeface="NexusSans"/>
              </a:rPr>
              <a:t>Metabolism</a:t>
            </a:r>
            <a:r>
              <a:rPr lang="fr-FR" sz="1200" dirty="0">
                <a:solidFill>
                  <a:schemeClr val="accent5">
                    <a:lumMod val="75000"/>
                  </a:schemeClr>
                </a:solidFill>
                <a:latin typeface="NexusSans"/>
              </a:rPr>
              <a:t> Vol 44, Issue 3, June 2018, Pages 261-268</a:t>
            </a:r>
            <a:endParaRPr lang="en-US" dirty="0">
              <a:solidFill>
                <a:schemeClr val="accent5">
                  <a:lumMod val="75000"/>
                </a:schemeClr>
              </a:solidFill>
            </a:endParaRPr>
          </a:p>
        </p:txBody>
      </p:sp>
      <p:pic>
        <p:nvPicPr>
          <p:cNvPr id="17" name="Content Placeholder 10">
            <a:extLst>
              <a:ext uri="{FF2B5EF4-FFF2-40B4-BE49-F238E27FC236}">
                <a16:creationId xmlns:a16="http://schemas.microsoft.com/office/drawing/2014/main" id="{9FF65519-AAD5-4381-BB40-3B108A7810CA}"/>
              </a:ext>
            </a:extLst>
          </p:cNvPr>
          <p:cNvPicPr>
            <a:picLocks noGrp="1" noChangeAspect="1"/>
          </p:cNvPicPr>
          <p:nvPr>
            <p:ph sz="half" idx="2"/>
          </p:nvPr>
        </p:nvPicPr>
        <p:blipFill>
          <a:blip r:embed="rId3"/>
          <a:stretch>
            <a:fillRect/>
          </a:stretch>
        </p:blipFill>
        <p:spPr>
          <a:xfrm>
            <a:off x="6848822" y="701405"/>
            <a:ext cx="4094550" cy="3509009"/>
          </a:xfrm>
        </p:spPr>
      </p:pic>
      <p:pic>
        <p:nvPicPr>
          <p:cNvPr id="18" name="Picture 17">
            <a:extLst>
              <a:ext uri="{FF2B5EF4-FFF2-40B4-BE49-F238E27FC236}">
                <a16:creationId xmlns:a16="http://schemas.microsoft.com/office/drawing/2014/main" id="{6C98E394-2D60-464F-A9D0-6973B7E4E07B}"/>
              </a:ext>
            </a:extLst>
          </p:cNvPr>
          <p:cNvPicPr>
            <a:picLocks noChangeAspect="1"/>
          </p:cNvPicPr>
          <p:nvPr/>
        </p:nvPicPr>
        <p:blipFill>
          <a:blip r:embed="rId4"/>
          <a:stretch>
            <a:fillRect/>
          </a:stretch>
        </p:blipFill>
        <p:spPr>
          <a:xfrm>
            <a:off x="6996399" y="4028217"/>
            <a:ext cx="3959330" cy="2103395"/>
          </a:xfrm>
          <a:prstGeom prst="rect">
            <a:avLst/>
          </a:prstGeom>
        </p:spPr>
      </p:pic>
      <p:pic>
        <p:nvPicPr>
          <p:cNvPr id="16" name="Picture 15">
            <a:extLst>
              <a:ext uri="{FF2B5EF4-FFF2-40B4-BE49-F238E27FC236}">
                <a16:creationId xmlns:a16="http://schemas.microsoft.com/office/drawing/2014/main" id="{A4543F15-A49E-4930-BACD-3C263DAFD796}"/>
              </a:ext>
            </a:extLst>
          </p:cNvPr>
          <p:cNvPicPr>
            <a:picLocks noChangeAspect="1"/>
          </p:cNvPicPr>
          <p:nvPr/>
        </p:nvPicPr>
        <p:blipFill>
          <a:blip r:embed="rId5"/>
          <a:stretch>
            <a:fillRect/>
          </a:stretch>
        </p:blipFill>
        <p:spPr>
          <a:xfrm>
            <a:off x="8363077" y="3682195"/>
            <a:ext cx="219075" cy="171450"/>
          </a:xfrm>
          <a:prstGeom prst="rect">
            <a:avLst/>
          </a:prstGeom>
        </p:spPr>
      </p:pic>
    </p:spTree>
    <p:extLst>
      <p:ext uri="{BB962C8B-B14F-4D97-AF65-F5344CB8AC3E}">
        <p14:creationId xmlns:p14="http://schemas.microsoft.com/office/powerpoint/2010/main" val="2847767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D17940-C616-4CA8-82F8-F39F98316433}"/>
              </a:ext>
            </a:extLst>
          </p:cNvPr>
          <p:cNvSpPr/>
          <p:nvPr/>
        </p:nvSpPr>
        <p:spPr>
          <a:xfrm>
            <a:off x="815007" y="5119093"/>
            <a:ext cx="10790591" cy="407035"/>
          </a:xfrm>
          <a:prstGeom prst="rect">
            <a:avLst/>
          </a:prstGeom>
        </p:spPr>
        <p:txBody>
          <a:bodyPr wrap="square">
            <a:spAutoFit/>
          </a:bodyPr>
          <a:lstStyle/>
          <a:p>
            <a:pPr algn="ctr">
              <a:lnSpc>
                <a:spcPct val="107000"/>
              </a:lnSpc>
              <a:spcAft>
                <a:spcPts val="800"/>
              </a:spcAft>
            </a:pPr>
            <a:r>
              <a:rPr lang="en-US" sz="2000" b="1" i="1"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NNMT + </a:t>
            </a:r>
            <a:r>
              <a:rPr lang="en-US" sz="2000" b="1"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Nicotinamide + SAM = 1-methylnicotinamide + SAH</a:t>
            </a:r>
            <a:endParaRPr lang="en-US" sz="20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687D1F04-EE13-4950-AF90-EE88B40D5223}"/>
              </a:ext>
            </a:extLst>
          </p:cNvPr>
          <p:cNvSpPr/>
          <p:nvPr/>
        </p:nvSpPr>
        <p:spPr>
          <a:xfrm>
            <a:off x="0" y="6247730"/>
            <a:ext cx="3450881" cy="276999"/>
          </a:xfrm>
          <a:prstGeom prst="rect">
            <a:avLst/>
          </a:prstGeom>
        </p:spPr>
        <p:txBody>
          <a:bodyPr wrap="none">
            <a:spAutoFit/>
          </a:bodyPr>
          <a:lstStyle/>
          <a:p>
            <a:r>
              <a:rPr lang="en-US" sz="1200" dirty="0">
                <a:solidFill>
                  <a:srgbClr val="222222"/>
                </a:solidFill>
                <a:latin typeface="-apple-system"/>
              </a:rPr>
              <a:t>Scientific Reports vol 8, Article number: 8637 (2018)</a:t>
            </a:r>
            <a:endParaRPr lang="en-US" sz="1200" dirty="0"/>
          </a:p>
        </p:txBody>
      </p:sp>
      <p:sp>
        <p:nvSpPr>
          <p:cNvPr id="9" name="Title 1">
            <a:extLst>
              <a:ext uri="{FF2B5EF4-FFF2-40B4-BE49-F238E27FC236}">
                <a16:creationId xmlns:a16="http://schemas.microsoft.com/office/drawing/2014/main" id="{7936FEA6-64B9-495E-8A63-30EE62A1FB32}"/>
              </a:ext>
            </a:extLst>
          </p:cNvPr>
          <p:cNvSpPr txBox="1">
            <a:spLocks/>
          </p:cNvSpPr>
          <p:nvPr/>
        </p:nvSpPr>
        <p:spPr>
          <a:xfrm>
            <a:off x="298292" y="348358"/>
            <a:ext cx="10515600" cy="132556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kern="1200" cap="none" baseline="0">
                <a:solidFill>
                  <a:schemeClr val="accent2"/>
                </a:solidFill>
                <a:latin typeface="+mj-lt"/>
                <a:ea typeface="+mj-ea"/>
                <a:cs typeface="+mj-cs"/>
              </a:defRPr>
            </a:lvl1pPr>
          </a:lstStyle>
          <a:p>
            <a:r>
              <a:rPr lang="en-US" sz="3000" dirty="0"/>
              <a:t>Urine 1-Methylnicotinamide (MNA) </a:t>
            </a:r>
          </a:p>
        </p:txBody>
      </p:sp>
      <p:sp>
        <p:nvSpPr>
          <p:cNvPr id="29" name="Rectangle 28">
            <a:extLst>
              <a:ext uri="{FF2B5EF4-FFF2-40B4-BE49-F238E27FC236}">
                <a16:creationId xmlns:a16="http://schemas.microsoft.com/office/drawing/2014/main" id="{F526D7EF-CE4D-4E6B-BF28-7215C2B48C79}"/>
              </a:ext>
            </a:extLst>
          </p:cNvPr>
          <p:cNvSpPr/>
          <p:nvPr/>
        </p:nvSpPr>
        <p:spPr>
          <a:xfrm>
            <a:off x="10029825" y="3711753"/>
            <a:ext cx="171450" cy="158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8E19ACE-38C1-4B3C-9D9E-B46E9F049C25}"/>
              </a:ext>
            </a:extLst>
          </p:cNvPr>
          <p:cNvSpPr/>
          <p:nvPr/>
        </p:nvSpPr>
        <p:spPr>
          <a:xfrm>
            <a:off x="6096000" y="2006425"/>
            <a:ext cx="3752850" cy="108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B1D193F-A44A-40E7-A55D-EFBEE98AC8BA}"/>
              </a:ext>
            </a:extLst>
          </p:cNvPr>
          <p:cNvSpPr/>
          <p:nvPr/>
        </p:nvSpPr>
        <p:spPr>
          <a:xfrm>
            <a:off x="5940391" y="3776591"/>
            <a:ext cx="3752850" cy="108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32D2CFE-68A9-45B3-BEF3-E896BEA4FDB7}"/>
              </a:ext>
            </a:extLst>
          </p:cNvPr>
          <p:cNvSpPr/>
          <p:nvPr/>
        </p:nvSpPr>
        <p:spPr>
          <a:xfrm rot="16200000">
            <a:off x="5096221" y="2784538"/>
            <a:ext cx="2113863" cy="114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7A22CCF-E2E3-4D79-8D19-58E44BDBD53B}"/>
              </a:ext>
            </a:extLst>
          </p:cNvPr>
          <p:cNvSpPr/>
          <p:nvPr/>
        </p:nvSpPr>
        <p:spPr>
          <a:xfrm>
            <a:off x="9568377" y="2119312"/>
            <a:ext cx="171450" cy="3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C1433B9-7AC1-45C1-9403-DDC8A3E2EC9C}"/>
              </a:ext>
            </a:extLst>
          </p:cNvPr>
          <p:cNvSpPr/>
          <p:nvPr/>
        </p:nvSpPr>
        <p:spPr>
          <a:xfrm>
            <a:off x="9608082" y="3746582"/>
            <a:ext cx="171450" cy="158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05D851F-2E3B-48B0-BE4B-A68C1EE6F0C1}"/>
              </a:ext>
            </a:extLst>
          </p:cNvPr>
          <p:cNvSpPr/>
          <p:nvPr/>
        </p:nvSpPr>
        <p:spPr>
          <a:xfrm>
            <a:off x="9739827" y="3690486"/>
            <a:ext cx="505863" cy="238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CF2E10C-2C39-40F8-8260-8F2759B22204}"/>
              </a:ext>
            </a:extLst>
          </p:cNvPr>
          <p:cNvSpPr/>
          <p:nvPr/>
        </p:nvSpPr>
        <p:spPr>
          <a:xfrm>
            <a:off x="7227737" y="1756598"/>
            <a:ext cx="1323206" cy="238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ED6CB67-B609-4479-BE7A-4822364E141D}"/>
              </a:ext>
            </a:extLst>
          </p:cNvPr>
          <p:cNvSpPr/>
          <p:nvPr/>
        </p:nvSpPr>
        <p:spPr>
          <a:xfrm flipH="1">
            <a:off x="7897265" y="2848087"/>
            <a:ext cx="82568" cy="238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56EE250-E559-4586-ACE9-8333FE178BF0}"/>
              </a:ext>
            </a:extLst>
          </p:cNvPr>
          <p:cNvSpPr/>
          <p:nvPr/>
        </p:nvSpPr>
        <p:spPr>
          <a:xfrm flipH="1">
            <a:off x="9687740" y="3527246"/>
            <a:ext cx="45719" cy="238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E0E573CE-3E96-4A1D-9C32-2C23CE858774}"/>
              </a:ext>
            </a:extLst>
          </p:cNvPr>
          <p:cNvPicPr>
            <a:picLocks noChangeAspect="1"/>
          </p:cNvPicPr>
          <p:nvPr/>
        </p:nvPicPr>
        <p:blipFill>
          <a:blip r:embed="rId3"/>
          <a:stretch>
            <a:fillRect/>
          </a:stretch>
        </p:blipFill>
        <p:spPr>
          <a:xfrm>
            <a:off x="6289716" y="1569142"/>
            <a:ext cx="5800725" cy="1943100"/>
          </a:xfrm>
          <a:prstGeom prst="rect">
            <a:avLst/>
          </a:prstGeom>
        </p:spPr>
      </p:pic>
      <p:sp>
        <p:nvSpPr>
          <p:cNvPr id="17" name="Content Placeholder 5">
            <a:extLst>
              <a:ext uri="{FF2B5EF4-FFF2-40B4-BE49-F238E27FC236}">
                <a16:creationId xmlns:a16="http://schemas.microsoft.com/office/drawing/2014/main" id="{1AA2FAE7-C0C8-4896-955E-BE9B04AD8C52}"/>
              </a:ext>
            </a:extLst>
          </p:cNvPr>
          <p:cNvSpPr txBox="1">
            <a:spLocks/>
          </p:cNvSpPr>
          <p:nvPr/>
        </p:nvSpPr>
        <p:spPr>
          <a:xfrm>
            <a:off x="623237" y="1375926"/>
            <a:ext cx="5066861" cy="4351338"/>
          </a:xfrm>
          <a:prstGeom prst="rect">
            <a:avLst/>
          </a:prstGeom>
        </p:spPr>
        <p:txBody>
          <a:bodyPr vert="horz" lIns="0" tIns="0" rIns="0" bIns="0" rtlCol="0">
            <a:normAutofit/>
          </a:bodyPr>
          <a:lstStyle>
            <a:lvl1pPr marL="182880" indent="-182880" algn="l" defTabSz="914400" rtl="0" eaLnBrk="1" latinLnBrk="0" hangingPunct="1">
              <a:lnSpc>
                <a:spcPct val="100000"/>
              </a:lnSpc>
              <a:spcBef>
                <a:spcPts val="200"/>
              </a:spcBef>
              <a:buClr>
                <a:schemeClr val="accent3"/>
              </a:buClr>
              <a:buFont typeface="Arial" panose="020B0604020202020204" pitchFamily="34" charset="0"/>
              <a:buChar char="•"/>
              <a:defRPr sz="2400" kern="1200">
                <a:solidFill>
                  <a:schemeClr val="accent5">
                    <a:lumMod val="75000"/>
                  </a:schemeClr>
                </a:solidFill>
                <a:latin typeface="+mn-lt"/>
                <a:ea typeface="+mn-ea"/>
                <a:cs typeface="+mn-cs"/>
              </a:defRPr>
            </a:lvl1pPr>
            <a:lvl2pPr marL="365760" indent="-182880" algn="l" defTabSz="914400" rtl="0" eaLnBrk="1" latinLnBrk="0" hangingPunct="1">
              <a:lnSpc>
                <a:spcPct val="100000"/>
              </a:lnSpc>
              <a:spcBef>
                <a:spcPts val="200"/>
              </a:spcBef>
              <a:buClr>
                <a:schemeClr val="accent3"/>
              </a:buClr>
              <a:buFont typeface="Arial" panose="020B0604020202020204" pitchFamily="34" charset="0"/>
              <a:buChar char="•"/>
              <a:defRPr sz="2000" kern="1200">
                <a:solidFill>
                  <a:schemeClr val="accent5">
                    <a:lumMod val="75000"/>
                  </a:schemeClr>
                </a:solidFill>
                <a:latin typeface="+mn-lt"/>
                <a:ea typeface="+mn-ea"/>
                <a:cs typeface="+mn-cs"/>
              </a:defRPr>
            </a:lvl2pPr>
            <a:lvl3pPr marL="548640" indent="-182880"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accent5">
                    <a:lumMod val="75000"/>
                  </a:schemeClr>
                </a:solidFill>
                <a:latin typeface="+mn-lt"/>
                <a:ea typeface="+mn-ea"/>
                <a:cs typeface="+mn-cs"/>
              </a:defRPr>
            </a:lvl3pPr>
            <a:lvl4pPr marL="731520" indent="-18288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accent5">
                    <a:lumMod val="75000"/>
                  </a:schemeClr>
                </a:solidFill>
                <a:latin typeface="+mn-lt"/>
                <a:ea typeface="+mn-ea"/>
                <a:cs typeface="+mn-cs"/>
              </a:defRPr>
            </a:lvl4pPr>
            <a:lvl5pPr marL="914400" indent="-18288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ltLang="en-US" sz="2000" dirty="0">
                <a:ea typeface="Calibri" panose="020F0502020204030204" pitchFamily="34" charset="0"/>
              </a:rPr>
              <a:t>1-methylnicotinamide is not just an inactive metabolite of nicotinamide.</a:t>
            </a:r>
            <a:endParaRPr lang="en-US" sz="2000" dirty="0"/>
          </a:p>
          <a:p>
            <a:pPr>
              <a:spcBef>
                <a:spcPts val="1200"/>
              </a:spcBef>
            </a:pPr>
            <a:r>
              <a:rPr lang="en-US" sz="2000" i="1" dirty="0"/>
              <a:t>Nicotinamide N-methyltransferase </a:t>
            </a:r>
            <a:r>
              <a:rPr lang="en-US" sz="2000" dirty="0"/>
              <a:t>(NNMT) catalyzes the reaction between nicotinamide and S-adenosylmethionine (SAM) to produce 1-methylnicotinamide and </a:t>
            </a:r>
            <a:r>
              <a:rPr lang="en-US" sz="2000" i="1" dirty="0"/>
              <a:t>S</a:t>
            </a:r>
            <a:r>
              <a:rPr lang="en-US" sz="2000" dirty="0"/>
              <a:t>-adenosylhomocysteine (SAH).</a:t>
            </a:r>
          </a:p>
          <a:p>
            <a:pPr>
              <a:spcBef>
                <a:spcPts val="1200"/>
              </a:spcBef>
            </a:pPr>
            <a:r>
              <a:rPr lang="en-US" sz="2000" b="1" dirty="0"/>
              <a:t>High niacin (nicotinic acid and nicotinamide) intake is known to deplete the body's methyl-group pool.</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86286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90132-11D5-4FE3-8FE0-4EEDF69620BE}"/>
              </a:ext>
            </a:extLst>
          </p:cNvPr>
          <p:cNvPicPr>
            <a:picLocks noChangeAspect="1"/>
          </p:cNvPicPr>
          <p:nvPr/>
        </p:nvPicPr>
        <p:blipFill rotWithShape="1">
          <a:blip r:embed="rId3"/>
          <a:srcRect l="2691" r="2989"/>
          <a:stretch/>
        </p:blipFill>
        <p:spPr>
          <a:xfrm>
            <a:off x="1086788" y="239012"/>
            <a:ext cx="9668656" cy="5655162"/>
          </a:xfrm>
          <a:prstGeom prst="rect">
            <a:avLst/>
          </a:prstGeom>
        </p:spPr>
      </p:pic>
      <p:sp>
        <p:nvSpPr>
          <p:cNvPr id="3" name="Rectangle 2">
            <a:extLst>
              <a:ext uri="{FF2B5EF4-FFF2-40B4-BE49-F238E27FC236}">
                <a16:creationId xmlns:a16="http://schemas.microsoft.com/office/drawing/2014/main" id="{49E2053C-F2F6-4AEC-BA7D-6398FCE9816C}"/>
              </a:ext>
            </a:extLst>
          </p:cNvPr>
          <p:cNvSpPr/>
          <p:nvPr/>
        </p:nvSpPr>
        <p:spPr>
          <a:xfrm>
            <a:off x="2567538" y="4849001"/>
            <a:ext cx="6435307" cy="1015663"/>
          </a:xfrm>
          <a:prstGeom prst="rect">
            <a:avLst/>
          </a:prstGeom>
          <a:solidFill>
            <a:srgbClr val="DDDDDD"/>
          </a:solidFill>
          <a:ln w="76200">
            <a:solidFill>
              <a:srgbClr val="C00000"/>
            </a:solidFill>
          </a:ln>
        </p:spPr>
        <p:txBody>
          <a:bodyPr wrap="square">
            <a:spAutoFit/>
          </a:bodyPr>
          <a:lstStyle/>
          <a:p>
            <a:r>
              <a:rPr lang="en-US" sz="2000" dirty="0">
                <a:solidFill>
                  <a:schemeClr val="accent5">
                    <a:lumMod val="75000"/>
                  </a:schemeClr>
                </a:solidFill>
              </a:rPr>
              <a:t>There are currently two avenues for continuous monitoring of health and disease: (1) consumer-grade wearables and (2) clinical based precision medicine</a:t>
            </a:r>
          </a:p>
        </p:txBody>
      </p:sp>
      <p:sp>
        <p:nvSpPr>
          <p:cNvPr id="4" name="Rectangle 3">
            <a:extLst>
              <a:ext uri="{FF2B5EF4-FFF2-40B4-BE49-F238E27FC236}">
                <a16:creationId xmlns:a16="http://schemas.microsoft.com/office/drawing/2014/main" id="{29BFE299-D30E-4DD8-BFF6-F9438D56AAF4}"/>
              </a:ext>
            </a:extLst>
          </p:cNvPr>
          <p:cNvSpPr/>
          <p:nvPr/>
        </p:nvSpPr>
        <p:spPr>
          <a:xfrm>
            <a:off x="0" y="6134121"/>
            <a:ext cx="7861460" cy="276999"/>
          </a:xfrm>
          <a:prstGeom prst="rect">
            <a:avLst/>
          </a:prstGeom>
        </p:spPr>
        <p:txBody>
          <a:bodyPr wrap="square">
            <a:spAutoFit/>
          </a:bodyPr>
          <a:lstStyle/>
          <a:p>
            <a:r>
              <a:rPr lang="en-US" sz="1200" dirty="0">
                <a:solidFill>
                  <a:schemeClr val="accent5">
                    <a:lumMod val="75000"/>
                  </a:schemeClr>
                </a:solidFill>
                <a:latin typeface="BlinkMacSystemFont"/>
              </a:rPr>
              <a:t>Miller IJ, Peters SR, </a:t>
            </a:r>
            <a:r>
              <a:rPr lang="en-US" sz="1200" dirty="0" err="1">
                <a:solidFill>
                  <a:schemeClr val="accent5">
                    <a:lumMod val="75000"/>
                  </a:schemeClr>
                </a:solidFill>
                <a:latin typeface="BlinkMacSystemFont"/>
              </a:rPr>
              <a:t>Overmyer</a:t>
            </a:r>
            <a:r>
              <a:rPr lang="en-US" sz="1200" dirty="0">
                <a:solidFill>
                  <a:schemeClr val="accent5">
                    <a:lumMod val="75000"/>
                  </a:schemeClr>
                </a:solidFill>
                <a:latin typeface="BlinkMacSystemFont"/>
              </a:rPr>
              <a:t> KA, Paulson BR, </a:t>
            </a:r>
            <a:r>
              <a:rPr lang="en-US" sz="1200" dirty="0" err="1">
                <a:solidFill>
                  <a:schemeClr val="accent5">
                    <a:lumMod val="75000"/>
                  </a:schemeClr>
                </a:solidFill>
                <a:latin typeface="BlinkMacSystemFont"/>
              </a:rPr>
              <a:t>Westphall</a:t>
            </a:r>
            <a:r>
              <a:rPr lang="en-US" sz="1200" dirty="0">
                <a:solidFill>
                  <a:schemeClr val="accent5">
                    <a:lumMod val="75000"/>
                  </a:schemeClr>
                </a:solidFill>
                <a:latin typeface="BlinkMacSystemFont"/>
              </a:rPr>
              <a:t> MS, Coon JJ. </a:t>
            </a:r>
            <a:r>
              <a:rPr lang="en-US" sz="1200" i="1" dirty="0">
                <a:solidFill>
                  <a:schemeClr val="accent5">
                    <a:lumMod val="75000"/>
                  </a:schemeClr>
                </a:solidFill>
                <a:latin typeface="BlinkMacSystemFont"/>
              </a:rPr>
              <a:t>NPJ Digit Med</a:t>
            </a:r>
            <a:r>
              <a:rPr lang="en-US" sz="1200" dirty="0">
                <a:solidFill>
                  <a:schemeClr val="accent5">
                    <a:lumMod val="75000"/>
                  </a:schemeClr>
                </a:solidFill>
                <a:latin typeface="BlinkMacSystemFont"/>
              </a:rPr>
              <a:t>. 2019;2:109. </a:t>
            </a:r>
            <a:endParaRPr lang="en-US" sz="1200" dirty="0">
              <a:solidFill>
                <a:schemeClr val="accent5">
                  <a:lumMod val="75000"/>
                </a:schemeClr>
              </a:solidFill>
            </a:endParaRPr>
          </a:p>
        </p:txBody>
      </p:sp>
    </p:spTree>
    <p:extLst>
      <p:ext uri="{BB962C8B-B14F-4D97-AF65-F5344CB8AC3E}">
        <p14:creationId xmlns:p14="http://schemas.microsoft.com/office/powerpoint/2010/main" val="179354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B868B8-2709-4192-99B4-8EA3FC2EA547}"/>
              </a:ext>
            </a:extLst>
          </p:cNvPr>
          <p:cNvSpPr>
            <a:spLocks noGrp="1"/>
          </p:cNvSpPr>
          <p:nvPr>
            <p:ph type="body" sz="quarter" idx="12"/>
          </p:nvPr>
        </p:nvSpPr>
        <p:spPr>
          <a:xfrm>
            <a:off x="462023" y="1124712"/>
            <a:ext cx="11430000" cy="4608576"/>
          </a:xfrm>
        </p:spPr>
        <p:txBody>
          <a:bodyPr/>
          <a:lstStyle/>
          <a:p>
            <a:pPr marL="0" indent="0">
              <a:buNone/>
            </a:pPr>
            <a:r>
              <a:rPr lang="en-US" sz="2200" b="1" dirty="0"/>
              <a:t>Elevated </a:t>
            </a:r>
            <a:r>
              <a:rPr lang="en-US" b="1" dirty="0"/>
              <a:t>1-Methylnicotinamide </a:t>
            </a:r>
            <a:endParaRPr lang="en-US" sz="2200" b="1" dirty="0"/>
          </a:p>
          <a:p>
            <a:r>
              <a:rPr lang="en-US" sz="2200" dirty="0"/>
              <a:t>Baseline levels of 1-Methylnicotinamide were associated with higher A1c, fasting glucose and HOMA-IR index.</a:t>
            </a:r>
          </a:p>
          <a:p>
            <a:r>
              <a:rPr lang="en-US" sz="2200" dirty="0"/>
              <a:t>1-Methylnicotinamide was increased in patients with cirrhosis and cancers, suggestive of increased NNMT activity.</a:t>
            </a:r>
          </a:p>
          <a:p>
            <a:pPr marL="0" indent="0">
              <a:buNone/>
            </a:pPr>
            <a:endParaRPr lang="en-US" sz="1000" dirty="0"/>
          </a:p>
          <a:p>
            <a:pPr marL="0" indent="0">
              <a:buNone/>
            </a:pPr>
            <a:r>
              <a:rPr lang="en-US" sz="2200" b="1" dirty="0"/>
              <a:t>Reduced </a:t>
            </a:r>
            <a:r>
              <a:rPr lang="en-US" sz="2000" b="1" dirty="0"/>
              <a:t>1-Methylnicotinamide </a:t>
            </a:r>
            <a:endParaRPr lang="en-US" sz="2200" b="1" dirty="0"/>
          </a:p>
          <a:p>
            <a:r>
              <a:rPr lang="en-US" sz="2200" dirty="0"/>
              <a:t>A persistent lower level of 1-Methylnicotinamide may participate in allergic reactions in response to allergen exposure.</a:t>
            </a:r>
          </a:p>
          <a:p>
            <a:r>
              <a:rPr lang="en-US" sz="2200" dirty="0"/>
              <a:t>In a study of pellagra patients and controls, whole blood NAD and NADP gave an erroneously low estimate of niacin deficiency. In contrast, spot urine of                                       1-Methylnicotinamide concentrations was a sensitive and specific measure of deficiency.</a:t>
            </a:r>
            <a:r>
              <a:rPr lang="en-US" dirty="0"/>
              <a:t> </a:t>
            </a:r>
          </a:p>
        </p:txBody>
      </p:sp>
      <p:sp>
        <p:nvSpPr>
          <p:cNvPr id="15" name="Rectangle 14">
            <a:extLst>
              <a:ext uri="{FF2B5EF4-FFF2-40B4-BE49-F238E27FC236}">
                <a16:creationId xmlns:a16="http://schemas.microsoft.com/office/drawing/2014/main" id="{687D1F04-EE13-4950-AF90-EE88B40D5223}"/>
              </a:ext>
            </a:extLst>
          </p:cNvPr>
          <p:cNvSpPr/>
          <p:nvPr/>
        </p:nvSpPr>
        <p:spPr>
          <a:xfrm>
            <a:off x="8168591" y="5680402"/>
            <a:ext cx="4023409" cy="461665"/>
          </a:xfrm>
          <a:prstGeom prst="rect">
            <a:avLst/>
          </a:prstGeom>
        </p:spPr>
        <p:txBody>
          <a:bodyPr wrap="none">
            <a:spAutoFit/>
          </a:bodyPr>
          <a:lstStyle/>
          <a:p>
            <a:pPr algn="r"/>
            <a:r>
              <a:rPr lang="en-US" altLang="en-US" sz="1200" dirty="0">
                <a:solidFill>
                  <a:schemeClr val="accent5">
                    <a:lumMod val="75000"/>
                  </a:schemeClr>
                </a:solidFill>
              </a:rPr>
              <a:t>J </a:t>
            </a:r>
            <a:r>
              <a:rPr lang="en-US" altLang="en-US" sz="1200" dirty="0" err="1">
                <a:solidFill>
                  <a:schemeClr val="accent5">
                    <a:lumMod val="75000"/>
                  </a:schemeClr>
                </a:solidFill>
              </a:rPr>
              <a:t>Nutr</a:t>
            </a:r>
            <a:r>
              <a:rPr lang="en-US" altLang="en-US" sz="1200" dirty="0">
                <a:solidFill>
                  <a:schemeClr val="accent5">
                    <a:lumMod val="75000"/>
                  </a:schemeClr>
                </a:solidFill>
              </a:rPr>
              <a:t> 137 (9), 2013-7 Sep 2007 </a:t>
            </a:r>
          </a:p>
          <a:p>
            <a:pPr algn="r"/>
            <a:r>
              <a:rPr lang="en-US" sz="1200" i="1" u="sng" dirty="0">
                <a:solidFill>
                  <a:schemeClr val="accent5">
                    <a:lumMod val="75000"/>
                  </a:schemeClr>
                </a:solidFill>
                <a:hlinkClick r:id="rId3">
                  <a:extLst>
                    <a:ext uri="{A12FA001-AC4F-418D-AE19-62706E023703}">
                      <ahyp:hlinkClr xmlns:ahyp="http://schemas.microsoft.com/office/drawing/2018/hyperlinkcolor" val="tx"/>
                    </a:ext>
                  </a:extLst>
                </a:hlinkClick>
              </a:rPr>
              <a:t>Scientific Reports</a:t>
            </a:r>
            <a:r>
              <a:rPr lang="en-US" sz="1200" dirty="0">
                <a:solidFill>
                  <a:schemeClr val="accent5">
                    <a:lumMod val="75000"/>
                  </a:schemeClr>
                </a:solidFill>
              </a:rPr>
              <a:t> volume 8, Article number: 8637 (2018)</a:t>
            </a:r>
          </a:p>
        </p:txBody>
      </p:sp>
      <p:sp>
        <p:nvSpPr>
          <p:cNvPr id="5" name="Title 1">
            <a:extLst>
              <a:ext uri="{FF2B5EF4-FFF2-40B4-BE49-F238E27FC236}">
                <a16:creationId xmlns:a16="http://schemas.microsoft.com/office/drawing/2014/main" id="{50885D97-ADD4-4077-B14D-1CE57A0C1243}"/>
              </a:ext>
            </a:extLst>
          </p:cNvPr>
          <p:cNvSpPr txBox="1">
            <a:spLocks/>
          </p:cNvSpPr>
          <p:nvPr/>
        </p:nvSpPr>
        <p:spPr>
          <a:xfrm>
            <a:off x="298292" y="348358"/>
            <a:ext cx="10515600" cy="132556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kern="1200" cap="none" baseline="0">
                <a:solidFill>
                  <a:schemeClr val="accent2"/>
                </a:solidFill>
                <a:latin typeface="+mj-lt"/>
                <a:ea typeface="+mj-ea"/>
                <a:cs typeface="+mj-cs"/>
              </a:defRPr>
            </a:lvl1pPr>
          </a:lstStyle>
          <a:p>
            <a:r>
              <a:rPr lang="en-US" sz="3000" dirty="0"/>
              <a:t>Urine 1-Methylnicotinamide (MNA) </a:t>
            </a:r>
          </a:p>
        </p:txBody>
      </p:sp>
    </p:spTree>
    <p:extLst>
      <p:ext uri="{BB962C8B-B14F-4D97-AF65-F5344CB8AC3E}">
        <p14:creationId xmlns:p14="http://schemas.microsoft.com/office/powerpoint/2010/main" val="262770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D1CBD25-A6DA-457F-BDAC-5ABCBFECEC8A}"/>
              </a:ext>
            </a:extLst>
          </p:cNvPr>
          <p:cNvSpPr>
            <a:spLocks noGrp="1"/>
          </p:cNvSpPr>
          <p:nvPr>
            <p:ph type="body" sz="quarter" idx="15"/>
          </p:nvPr>
        </p:nvSpPr>
        <p:spPr>
          <a:xfrm>
            <a:off x="449842" y="1371599"/>
            <a:ext cx="4288932" cy="4287795"/>
          </a:xfrm>
        </p:spPr>
        <p:txBody>
          <a:bodyPr/>
          <a:lstStyle/>
          <a:p>
            <a:pPr marL="342900" indent="-342900">
              <a:spcAft>
                <a:spcPts val="1200"/>
              </a:spcAft>
              <a:buFont typeface="Arial" panose="020B0604020202020204" pitchFamily="34" charset="0"/>
              <a:buChar char="•"/>
            </a:pPr>
            <a:r>
              <a:rPr lang="en-US" sz="2000" dirty="0">
                <a:solidFill>
                  <a:schemeClr val="accent5">
                    <a:lumMod val="75000"/>
                  </a:schemeClr>
                </a:solidFill>
              </a:rPr>
              <a:t>The methionine cycle is a collection of enzymatic activities that catabolize and recycle methionine and its products. </a:t>
            </a:r>
          </a:p>
          <a:p>
            <a:pPr marL="342900" indent="-342900">
              <a:spcAft>
                <a:spcPts val="1200"/>
              </a:spcAft>
              <a:buFont typeface="Arial" panose="020B0604020202020204" pitchFamily="34" charset="0"/>
              <a:buChar char="•"/>
            </a:pPr>
            <a:r>
              <a:rPr lang="en-US" sz="2000" dirty="0">
                <a:solidFill>
                  <a:schemeClr val="accent5">
                    <a:lumMod val="75000"/>
                  </a:schemeClr>
                </a:solidFill>
              </a:rPr>
              <a:t>The principal function of the methionine cycle is to dispose of excess Methionine and to generate SAM, the universal methyl donor.</a:t>
            </a:r>
          </a:p>
          <a:p>
            <a:pPr marL="342900" indent="-342900">
              <a:spcAft>
                <a:spcPts val="1200"/>
              </a:spcAft>
              <a:buFont typeface="Arial" panose="020B0604020202020204" pitchFamily="34" charset="0"/>
              <a:buChar char="•"/>
            </a:pPr>
            <a:r>
              <a:rPr lang="en-US" sz="2000" dirty="0">
                <a:solidFill>
                  <a:schemeClr val="accent5">
                    <a:lumMod val="75000"/>
                  </a:schemeClr>
                </a:solidFill>
              </a:rPr>
              <a:t>The methionine cycle and glutathione production both become impaired in early metabolic issues.</a:t>
            </a:r>
          </a:p>
          <a:p>
            <a:pPr marL="0" indent="0">
              <a:buNone/>
            </a:pPr>
            <a:endParaRPr lang="en-US" sz="2000" dirty="0"/>
          </a:p>
        </p:txBody>
      </p:sp>
      <p:sp>
        <p:nvSpPr>
          <p:cNvPr id="10" name="Title 9">
            <a:extLst>
              <a:ext uri="{FF2B5EF4-FFF2-40B4-BE49-F238E27FC236}">
                <a16:creationId xmlns:a16="http://schemas.microsoft.com/office/drawing/2014/main" id="{DD1FFCF2-D943-4FEE-BD76-CB77547C8C7F}"/>
              </a:ext>
            </a:extLst>
          </p:cNvPr>
          <p:cNvSpPr>
            <a:spLocks noGrp="1"/>
          </p:cNvSpPr>
          <p:nvPr>
            <p:ph type="title"/>
          </p:nvPr>
        </p:nvSpPr>
        <p:spPr/>
        <p:txBody>
          <a:bodyPr/>
          <a:lstStyle/>
          <a:p>
            <a:r>
              <a:rPr lang="en-US" dirty="0"/>
              <a:t>Methionine Cycle and SAM Generation</a:t>
            </a:r>
          </a:p>
        </p:txBody>
      </p:sp>
      <p:sp>
        <p:nvSpPr>
          <p:cNvPr id="19" name="Rectangle 18">
            <a:extLst>
              <a:ext uri="{FF2B5EF4-FFF2-40B4-BE49-F238E27FC236}">
                <a16:creationId xmlns:a16="http://schemas.microsoft.com/office/drawing/2014/main" id="{C5B791D2-F540-4CEC-A111-667CB1D57789}"/>
              </a:ext>
            </a:extLst>
          </p:cNvPr>
          <p:cNvSpPr/>
          <p:nvPr/>
        </p:nvSpPr>
        <p:spPr>
          <a:xfrm>
            <a:off x="-38072" y="6148913"/>
            <a:ext cx="3019481" cy="276999"/>
          </a:xfrm>
          <a:prstGeom prst="rect">
            <a:avLst/>
          </a:prstGeom>
        </p:spPr>
        <p:txBody>
          <a:bodyPr wrap="none">
            <a:spAutoFit/>
          </a:bodyPr>
          <a:lstStyle/>
          <a:p>
            <a:pPr lvl="0" defTabSz="914400" eaLnBrk="0" fontAlgn="base" hangingPunct="0">
              <a:spcBef>
                <a:spcPct val="0"/>
              </a:spcBef>
              <a:spcAft>
                <a:spcPct val="0"/>
              </a:spcAft>
            </a:pPr>
            <a:r>
              <a:rPr lang="en-US" altLang="en-US" sz="1200" dirty="0">
                <a:solidFill>
                  <a:schemeClr val="accent5">
                    <a:lumMod val="75000"/>
                  </a:schemeClr>
                </a:solidFill>
              </a:rPr>
              <a:t>Trends </a:t>
            </a:r>
            <a:r>
              <a:rPr lang="en-US" altLang="en-US" sz="1200" dirty="0" err="1">
                <a:solidFill>
                  <a:schemeClr val="accent5">
                    <a:lumMod val="75000"/>
                  </a:schemeClr>
                </a:solidFill>
              </a:rPr>
              <a:t>Endocinol</a:t>
            </a:r>
            <a:r>
              <a:rPr lang="en-US" altLang="en-US" sz="1200" dirty="0">
                <a:solidFill>
                  <a:schemeClr val="accent5">
                    <a:lumMod val="75000"/>
                  </a:schemeClr>
                </a:solidFill>
              </a:rPr>
              <a:t> </a:t>
            </a:r>
            <a:r>
              <a:rPr lang="en-US" altLang="en-US" sz="1200" dirty="0" err="1">
                <a:solidFill>
                  <a:schemeClr val="accent5">
                    <a:lumMod val="75000"/>
                  </a:schemeClr>
                </a:solidFill>
              </a:rPr>
              <a:t>Metab</a:t>
            </a:r>
            <a:r>
              <a:rPr lang="en-US" altLang="en-US" sz="1200" dirty="0">
                <a:solidFill>
                  <a:schemeClr val="accent5">
                    <a:lumMod val="75000"/>
                  </a:schemeClr>
                </a:solidFill>
              </a:rPr>
              <a:t>, 28 (5), 340-353 </a:t>
            </a:r>
          </a:p>
        </p:txBody>
      </p:sp>
      <p:sp>
        <p:nvSpPr>
          <p:cNvPr id="3" name="Rectangle 2">
            <a:extLst>
              <a:ext uri="{FF2B5EF4-FFF2-40B4-BE49-F238E27FC236}">
                <a16:creationId xmlns:a16="http://schemas.microsoft.com/office/drawing/2014/main" id="{A010AA1D-CA07-4E46-BCFA-FC8AD6C9DAB1}"/>
              </a:ext>
            </a:extLst>
          </p:cNvPr>
          <p:cNvSpPr/>
          <p:nvPr/>
        </p:nvSpPr>
        <p:spPr>
          <a:xfrm>
            <a:off x="7672040" y="2776150"/>
            <a:ext cx="536040" cy="513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DF30ED-CECC-4320-8FA1-43ADD4EC67F8}"/>
              </a:ext>
            </a:extLst>
          </p:cNvPr>
          <p:cNvSpPr/>
          <p:nvPr/>
        </p:nvSpPr>
        <p:spPr>
          <a:xfrm>
            <a:off x="7790986" y="2915541"/>
            <a:ext cx="728545" cy="513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D01D5C-6948-4CB1-941D-4CC7691B30C2}"/>
              </a:ext>
            </a:extLst>
          </p:cNvPr>
          <p:cNvSpPr/>
          <p:nvPr/>
        </p:nvSpPr>
        <p:spPr>
          <a:xfrm>
            <a:off x="7813287" y="2636759"/>
            <a:ext cx="869793" cy="513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4EAEF8-EBA5-46C3-A2E6-ADFC10C28111}"/>
              </a:ext>
            </a:extLst>
          </p:cNvPr>
          <p:cNvSpPr/>
          <p:nvPr/>
        </p:nvSpPr>
        <p:spPr>
          <a:xfrm>
            <a:off x="8691296" y="1745206"/>
            <a:ext cx="728545" cy="513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0C3BE61-CAB7-469F-B9A3-5DDEB9677583}"/>
              </a:ext>
            </a:extLst>
          </p:cNvPr>
          <p:cNvSpPr/>
          <p:nvPr/>
        </p:nvSpPr>
        <p:spPr>
          <a:xfrm>
            <a:off x="9836353" y="2852349"/>
            <a:ext cx="702959" cy="361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9524470-8133-494E-B135-BD8D82121307}"/>
              </a:ext>
            </a:extLst>
          </p:cNvPr>
          <p:cNvSpPr/>
          <p:nvPr/>
        </p:nvSpPr>
        <p:spPr>
          <a:xfrm>
            <a:off x="10793624" y="2915541"/>
            <a:ext cx="702959" cy="24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06847E3-5263-49B3-BEE1-F6EA107B6748}"/>
              </a:ext>
            </a:extLst>
          </p:cNvPr>
          <p:cNvSpPr/>
          <p:nvPr/>
        </p:nvSpPr>
        <p:spPr>
          <a:xfrm>
            <a:off x="8717381" y="3466404"/>
            <a:ext cx="702959" cy="24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98352DB-0F61-4B57-8537-51BF4274C9A8}"/>
              </a:ext>
            </a:extLst>
          </p:cNvPr>
          <p:cNvSpPr/>
          <p:nvPr/>
        </p:nvSpPr>
        <p:spPr>
          <a:xfrm>
            <a:off x="9859885" y="4024914"/>
            <a:ext cx="432691" cy="187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158054-C158-401A-BEDC-9FCE6FCED31E}"/>
              </a:ext>
            </a:extLst>
          </p:cNvPr>
          <p:cNvSpPr/>
          <p:nvPr/>
        </p:nvSpPr>
        <p:spPr>
          <a:xfrm>
            <a:off x="10130358" y="4691708"/>
            <a:ext cx="432691" cy="187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3CA9DA7-4AA5-4670-A60A-3FD97FC69422}"/>
              </a:ext>
            </a:extLst>
          </p:cNvPr>
          <p:cNvSpPr/>
          <p:nvPr/>
        </p:nvSpPr>
        <p:spPr>
          <a:xfrm>
            <a:off x="10682259" y="4128597"/>
            <a:ext cx="928303" cy="884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8838C35-B562-442F-8E07-4E381CF910B8}"/>
              </a:ext>
            </a:extLst>
          </p:cNvPr>
          <p:cNvSpPr/>
          <p:nvPr/>
        </p:nvSpPr>
        <p:spPr>
          <a:xfrm>
            <a:off x="7475292" y="1528479"/>
            <a:ext cx="4434210" cy="662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9EA5BD8-B492-4D29-A04B-43FE5BFBA192}"/>
              </a:ext>
            </a:extLst>
          </p:cNvPr>
          <p:cNvSpPr/>
          <p:nvPr/>
        </p:nvSpPr>
        <p:spPr>
          <a:xfrm>
            <a:off x="6480811" y="1592789"/>
            <a:ext cx="1191229" cy="475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32C8A1D-C129-4B5B-AA6F-14A17E9141A9}"/>
              </a:ext>
            </a:extLst>
          </p:cNvPr>
          <p:cNvSpPr/>
          <p:nvPr/>
        </p:nvSpPr>
        <p:spPr>
          <a:xfrm>
            <a:off x="9546694" y="3107955"/>
            <a:ext cx="1174154" cy="324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054B67E-07A4-4D66-B6D9-BC1287D8CC45}"/>
              </a:ext>
            </a:extLst>
          </p:cNvPr>
          <p:cNvSpPr/>
          <p:nvPr/>
        </p:nvSpPr>
        <p:spPr>
          <a:xfrm>
            <a:off x="9488503" y="4021598"/>
            <a:ext cx="1775528" cy="324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924EE05-056E-43D1-AFB8-4E7791FAE8E6}"/>
              </a:ext>
            </a:extLst>
          </p:cNvPr>
          <p:cNvPicPr>
            <a:picLocks noChangeAspect="1"/>
          </p:cNvPicPr>
          <p:nvPr/>
        </p:nvPicPr>
        <p:blipFill>
          <a:blip r:embed="rId3"/>
          <a:stretch>
            <a:fillRect/>
          </a:stretch>
        </p:blipFill>
        <p:spPr>
          <a:xfrm>
            <a:off x="5143500" y="1371600"/>
            <a:ext cx="7048500" cy="4114800"/>
          </a:xfrm>
          <a:prstGeom prst="rect">
            <a:avLst/>
          </a:prstGeom>
        </p:spPr>
      </p:pic>
      <p:sp>
        <p:nvSpPr>
          <p:cNvPr id="22" name="Rectangle 21">
            <a:extLst>
              <a:ext uri="{FF2B5EF4-FFF2-40B4-BE49-F238E27FC236}">
                <a16:creationId xmlns:a16="http://schemas.microsoft.com/office/drawing/2014/main" id="{357EBDE0-F0F3-4F45-8FF2-A19CE2D5FB96}"/>
              </a:ext>
            </a:extLst>
          </p:cNvPr>
          <p:cNvSpPr/>
          <p:nvPr/>
        </p:nvSpPr>
        <p:spPr>
          <a:xfrm>
            <a:off x="7672039" y="3617695"/>
            <a:ext cx="1633885" cy="319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A8B5737-BB21-46AC-B4B4-7ECA7EA65B70}"/>
              </a:ext>
            </a:extLst>
          </p:cNvPr>
          <p:cNvSpPr/>
          <p:nvPr/>
        </p:nvSpPr>
        <p:spPr>
          <a:xfrm>
            <a:off x="6003044" y="4488436"/>
            <a:ext cx="1633885" cy="206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D435A8D-516A-45E1-BF42-FB39E76A3046}"/>
              </a:ext>
            </a:extLst>
          </p:cNvPr>
          <p:cNvSpPr/>
          <p:nvPr/>
        </p:nvSpPr>
        <p:spPr>
          <a:xfrm>
            <a:off x="10766613" y="3750980"/>
            <a:ext cx="1425387" cy="319756"/>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41A39F2-BB8A-4612-BCFE-7FB0C054B395}"/>
              </a:ext>
            </a:extLst>
          </p:cNvPr>
          <p:cNvSpPr/>
          <p:nvPr/>
        </p:nvSpPr>
        <p:spPr>
          <a:xfrm>
            <a:off x="7104345" y="5110163"/>
            <a:ext cx="1103736" cy="253616"/>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7436CCA-6BC1-4334-8260-AD9C64B9163C}"/>
              </a:ext>
            </a:extLst>
          </p:cNvPr>
          <p:cNvSpPr/>
          <p:nvPr/>
        </p:nvSpPr>
        <p:spPr>
          <a:xfrm>
            <a:off x="5606381" y="2445813"/>
            <a:ext cx="1824771" cy="447675"/>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A9BC0C1-53E4-4409-B94C-F9E52B688F6D}"/>
              </a:ext>
            </a:extLst>
          </p:cNvPr>
          <p:cNvCxnSpPr/>
          <p:nvPr/>
        </p:nvCxnSpPr>
        <p:spPr>
          <a:xfrm>
            <a:off x="8104466" y="4803124"/>
            <a:ext cx="586830"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54" name="Straight Connector 53">
            <a:extLst>
              <a:ext uri="{FF2B5EF4-FFF2-40B4-BE49-F238E27FC236}">
                <a16:creationId xmlns:a16="http://schemas.microsoft.com/office/drawing/2014/main" id="{67A6D915-2FED-4ADF-A9AF-5B672D53FAD6}"/>
              </a:ext>
            </a:extLst>
          </p:cNvPr>
          <p:cNvCxnSpPr/>
          <p:nvPr/>
        </p:nvCxnSpPr>
        <p:spPr>
          <a:xfrm>
            <a:off x="8980765" y="2648808"/>
            <a:ext cx="586830"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0" name="Straight Connector 29">
            <a:extLst>
              <a:ext uri="{FF2B5EF4-FFF2-40B4-BE49-F238E27FC236}">
                <a16:creationId xmlns:a16="http://schemas.microsoft.com/office/drawing/2014/main" id="{B047369C-B9C7-4872-AB34-34EC76FC43BC}"/>
              </a:ext>
            </a:extLst>
          </p:cNvPr>
          <p:cNvCxnSpPr>
            <a:cxnSpLocks/>
          </p:cNvCxnSpPr>
          <p:nvPr/>
        </p:nvCxnSpPr>
        <p:spPr>
          <a:xfrm>
            <a:off x="9055568" y="2986111"/>
            <a:ext cx="780785" cy="0"/>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1276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0BBD-AFBC-470A-BB90-F8EBB90C8667}"/>
              </a:ext>
            </a:extLst>
          </p:cNvPr>
          <p:cNvSpPr>
            <a:spLocks noGrp="1"/>
          </p:cNvSpPr>
          <p:nvPr>
            <p:ph type="title"/>
          </p:nvPr>
        </p:nvSpPr>
        <p:spPr/>
        <p:txBody>
          <a:bodyPr/>
          <a:lstStyle/>
          <a:p>
            <a:r>
              <a:rPr lang="en-US" dirty="0"/>
              <a:t>Urine Betaine</a:t>
            </a:r>
          </a:p>
        </p:txBody>
      </p:sp>
      <p:sp>
        <p:nvSpPr>
          <p:cNvPr id="3" name="Content Placeholder 2">
            <a:extLst>
              <a:ext uri="{FF2B5EF4-FFF2-40B4-BE49-F238E27FC236}">
                <a16:creationId xmlns:a16="http://schemas.microsoft.com/office/drawing/2014/main" id="{9949B4F5-9631-4C68-80C2-4652A00E25B2}"/>
              </a:ext>
            </a:extLst>
          </p:cNvPr>
          <p:cNvSpPr>
            <a:spLocks noGrp="1"/>
          </p:cNvSpPr>
          <p:nvPr>
            <p:ph sz="half" idx="1"/>
          </p:nvPr>
        </p:nvSpPr>
        <p:spPr/>
        <p:txBody>
          <a:bodyPr/>
          <a:lstStyle/>
          <a:p>
            <a:pPr>
              <a:spcBef>
                <a:spcPts val="1200"/>
              </a:spcBef>
            </a:pPr>
            <a:r>
              <a:rPr lang="en-US" sz="2200" dirty="0"/>
              <a:t>Betaine serves as a methyl donor helping to convert homocysteine to methionine and excretion correlates with plasma homocysteine.</a:t>
            </a:r>
          </a:p>
          <a:p>
            <a:pPr>
              <a:spcBef>
                <a:spcPts val="1200"/>
              </a:spcBef>
            </a:pPr>
            <a:r>
              <a:rPr lang="en-US" sz="2200" dirty="0"/>
              <a:t>Betaine preserves tissue integrity and protects kidney cells.</a:t>
            </a:r>
          </a:p>
          <a:p>
            <a:pPr>
              <a:spcBef>
                <a:spcPts val="1200"/>
              </a:spcBef>
            </a:pPr>
            <a:r>
              <a:rPr lang="en-US" sz="2200" b="1" dirty="0"/>
              <a:t>Urine Betaine has been found higher in those with diabetes, obesity and metabolic syndrome.</a:t>
            </a:r>
          </a:p>
        </p:txBody>
      </p:sp>
      <p:pic>
        <p:nvPicPr>
          <p:cNvPr id="5" name="Content Placeholder 4">
            <a:extLst>
              <a:ext uri="{FF2B5EF4-FFF2-40B4-BE49-F238E27FC236}">
                <a16:creationId xmlns:a16="http://schemas.microsoft.com/office/drawing/2014/main" id="{AFE03175-723F-4387-BFB7-808668BC1141}"/>
              </a:ext>
            </a:extLst>
          </p:cNvPr>
          <p:cNvPicPr>
            <a:picLocks noGrp="1" noChangeAspect="1"/>
          </p:cNvPicPr>
          <p:nvPr>
            <p:ph sz="half" idx="2"/>
          </p:nvPr>
        </p:nvPicPr>
        <p:blipFill>
          <a:blip r:embed="rId3"/>
          <a:stretch>
            <a:fillRect/>
          </a:stretch>
        </p:blipFill>
        <p:spPr>
          <a:xfrm>
            <a:off x="6704385" y="1351899"/>
            <a:ext cx="4205366" cy="4351338"/>
          </a:xfrm>
        </p:spPr>
      </p:pic>
      <p:sp>
        <p:nvSpPr>
          <p:cNvPr id="6" name="Rectangle 5">
            <a:extLst>
              <a:ext uri="{FF2B5EF4-FFF2-40B4-BE49-F238E27FC236}">
                <a16:creationId xmlns:a16="http://schemas.microsoft.com/office/drawing/2014/main" id="{3B11AF0E-9BE7-48E7-86AE-08C6DF52248A}"/>
              </a:ext>
            </a:extLst>
          </p:cNvPr>
          <p:cNvSpPr/>
          <p:nvPr/>
        </p:nvSpPr>
        <p:spPr>
          <a:xfrm>
            <a:off x="0" y="6002925"/>
            <a:ext cx="4596130" cy="646331"/>
          </a:xfrm>
          <a:prstGeom prst="rect">
            <a:avLst/>
          </a:prstGeom>
        </p:spPr>
        <p:txBody>
          <a:bodyPr wrap="none">
            <a:spAutoFit/>
          </a:bodyPr>
          <a:lstStyle/>
          <a:p>
            <a:r>
              <a:rPr lang="pt-BR" sz="1200" dirty="0">
                <a:solidFill>
                  <a:schemeClr val="accent5">
                    <a:lumMod val="75000"/>
                  </a:schemeClr>
                </a:solidFill>
              </a:rPr>
              <a:t>Lever, M. Cardiovasc Diabetol: 2012; 11: 34.</a:t>
            </a:r>
          </a:p>
          <a:p>
            <a:r>
              <a:rPr lang="en-US" sz="1200" dirty="0" err="1">
                <a:solidFill>
                  <a:schemeClr val="accent5">
                    <a:lumMod val="75000"/>
                  </a:schemeClr>
                </a:solidFill>
              </a:rPr>
              <a:t>Schartum</a:t>
            </a:r>
            <a:r>
              <a:rPr lang="en-US" sz="1200" dirty="0">
                <a:solidFill>
                  <a:schemeClr val="accent5">
                    <a:lumMod val="75000"/>
                  </a:schemeClr>
                </a:solidFill>
              </a:rPr>
              <a:t>-Hansen H, </a:t>
            </a:r>
            <a:r>
              <a:rPr lang="en-US" sz="1200" dirty="0" err="1">
                <a:solidFill>
                  <a:schemeClr val="accent5">
                    <a:lumMod val="75000"/>
                  </a:schemeClr>
                </a:solidFill>
              </a:rPr>
              <a:t>Ueland</a:t>
            </a:r>
            <a:r>
              <a:rPr lang="en-US" sz="1200" dirty="0">
                <a:solidFill>
                  <a:schemeClr val="accent5">
                    <a:lumMod val="75000"/>
                  </a:schemeClr>
                </a:solidFill>
              </a:rPr>
              <a:t> PM, </a:t>
            </a:r>
            <a:r>
              <a:rPr lang="en-US" sz="1200" i="1" dirty="0" err="1">
                <a:solidFill>
                  <a:schemeClr val="accent5">
                    <a:lumMod val="75000"/>
                  </a:schemeClr>
                </a:solidFill>
              </a:rPr>
              <a:t>PLoS</a:t>
            </a:r>
            <a:r>
              <a:rPr lang="en-US" sz="1200" i="1" dirty="0">
                <a:solidFill>
                  <a:schemeClr val="accent5">
                    <a:lumMod val="75000"/>
                  </a:schemeClr>
                </a:solidFill>
              </a:rPr>
              <a:t> One</a:t>
            </a:r>
            <a:r>
              <a:rPr lang="en-US" sz="1200" dirty="0">
                <a:solidFill>
                  <a:schemeClr val="accent5">
                    <a:lumMod val="75000"/>
                  </a:schemeClr>
                </a:solidFill>
              </a:rPr>
              <a:t>. 2013;8(8):e69454. </a:t>
            </a:r>
          </a:p>
          <a:p>
            <a:endParaRPr lang="en-US" sz="1200" dirty="0"/>
          </a:p>
        </p:txBody>
      </p:sp>
    </p:spTree>
    <p:extLst>
      <p:ext uri="{BB962C8B-B14F-4D97-AF65-F5344CB8AC3E}">
        <p14:creationId xmlns:p14="http://schemas.microsoft.com/office/powerpoint/2010/main" val="1364521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0BBD-AFBC-470A-BB90-F8EBB90C8667}"/>
              </a:ext>
            </a:extLst>
          </p:cNvPr>
          <p:cNvSpPr>
            <a:spLocks noGrp="1"/>
          </p:cNvSpPr>
          <p:nvPr>
            <p:ph type="title"/>
          </p:nvPr>
        </p:nvSpPr>
        <p:spPr/>
        <p:txBody>
          <a:bodyPr/>
          <a:lstStyle/>
          <a:p>
            <a:r>
              <a:rPr lang="en-US" dirty="0"/>
              <a:t>Urine Betaine</a:t>
            </a:r>
          </a:p>
        </p:txBody>
      </p:sp>
      <p:sp>
        <p:nvSpPr>
          <p:cNvPr id="3" name="Content Placeholder 2">
            <a:extLst>
              <a:ext uri="{FF2B5EF4-FFF2-40B4-BE49-F238E27FC236}">
                <a16:creationId xmlns:a16="http://schemas.microsoft.com/office/drawing/2014/main" id="{9949B4F5-9631-4C68-80C2-4652A00E25B2}"/>
              </a:ext>
            </a:extLst>
          </p:cNvPr>
          <p:cNvSpPr>
            <a:spLocks noGrp="1"/>
          </p:cNvSpPr>
          <p:nvPr>
            <p:ph sz="half" idx="1"/>
          </p:nvPr>
        </p:nvSpPr>
        <p:spPr/>
        <p:txBody>
          <a:bodyPr/>
          <a:lstStyle/>
          <a:p>
            <a:pPr>
              <a:spcBef>
                <a:spcPts val="1200"/>
              </a:spcBef>
            </a:pPr>
            <a:r>
              <a:rPr lang="en-US" dirty="0"/>
              <a:t>Researchers have noted an association between urine betaine excretion and glycated hemoglobin. </a:t>
            </a:r>
          </a:p>
          <a:p>
            <a:pPr>
              <a:spcBef>
                <a:spcPts val="1200"/>
              </a:spcBef>
            </a:pPr>
            <a:r>
              <a:rPr lang="en-US" dirty="0"/>
              <a:t>Sources of betaine: wheat bran, wheat germ, spinach, and beets.</a:t>
            </a:r>
          </a:p>
        </p:txBody>
      </p:sp>
      <p:pic>
        <p:nvPicPr>
          <p:cNvPr id="9" name="Content Placeholder 8">
            <a:extLst>
              <a:ext uri="{FF2B5EF4-FFF2-40B4-BE49-F238E27FC236}">
                <a16:creationId xmlns:a16="http://schemas.microsoft.com/office/drawing/2014/main" id="{67D1DBDB-3755-4FB8-83DF-3B2D3612D3D4}"/>
              </a:ext>
            </a:extLst>
          </p:cNvPr>
          <p:cNvPicPr>
            <a:picLocks noGrp="1" noChangeAspect="1"/>
          </p:cNvPicPr>
          <p:nvPr>
            <p:ph sz="half" idx="2"/>
          </p:nvPr>
        </p:nvPicPr>
        <p:blipFill>
          <a:blip r:embed="rId3"/>
          <a:stretch>
            <a:fillRect/>
          </a:stretch>
        </p:blipFill>
        <p:spPr>
          <a:xfrm>
            <a:off x="6388444" y="839154"/>
            <a:ext cx="4235092" cy="4765515"/>
          </a:xfrm>
        </p:spPr>
      </p:pic>
      <p:sp>
        <p:nvSpPr>
          <p:cNvPr id="6" name="Rectangle 5">
            <a:extLst>
              <a:ext uri="{FF2B5EF4-FFF2-40B4-BE49-F238E27FC236}">
                <a16:creationId xmlns:a16="http://schemas.microsoft.com/office/drawing/2014/main" id="{3B11AF0E-9BE7-48E7-86AE-08C6DF52248A}"/>
              </a:ext>
            </a:extLst>
          </p:cNvPr>
          <p:cNvSpPr/>
          <p:nvPr/>
        </p:nvSpPr>
        <p:spPr>
          <a:xfrm>
            <a:off x="0" y="6136739"/>
            <a:ext cx="3265638" cy="276999"/>
          </a:xfrm>
          <a:prstGeom prst="rect">
            <a:avLst/>
          </a:prstGeom>
        </p:spPr>
        <p:txBody>
          <a:bodyPr wrap="none">
            <a:spAutoFit/>
          </a:bodyPr>
          <a:lstStyle/>
          <a:p>
            <a:r>
              <a:rPr lang="pt-BR" sz="1200" dirty="0"/>
              <a:t>Lever, M. Cardiovasc Diabetol: 2012; 11: 34.</a:t>
            </a:r>
            <a:r>
              <a:rPr lang="pt-BR" sz="1200" dirty="0">
                <a:latin typeface="arial" panose="020B0604020202020204" pitchFamily="34" charset="0"/>
              </a:rPr>
              <a:t>.</a:t>
            </a:r>
            <a:endParaRPr lang="en-US" sz="1200" dirty="0"/>
          </a:p>
        </p:txBody>
      </p:sp>
    </p:spTree>
    <p:extLst>
      <p:ext uri="{BB962C8B-B14F-4D97-AF65-F5344CB8AC3E}">
        <p14:creationId xmlns:p14="http://schemas.microsoft.com/office/powerpoint/2010/main" val="3536172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5F865-3263-4DC2-948F-1BB23AC1DC45}"/>
              </a:ext>
            </a:extLst>
          </p:cNvPr>
          <p:cNvSpPr>
            <a:spLocks noGrp="1"/>
          </p:cNvSpPr>
          <p:nvPr>
            <p:ph type="title"/>
          </p:nvPr>
        </p:nvSpPr>
        <p:spPr/>
        <p:txBody>
          <a:bodyPr/>
          <a:lstStyle/>
          <a:p>
            <a:r>
              <a:rPr lang="en-US" dirty="0"/>
              <a:t>Urine Glycine</a:t>
            </a:r>
          </a:p>
        </p:txBody>
      </p:sp>
      <p:sp>
        <p:nvSpPr>
          <p:cNvPr id="3" name="Content Placeholder 2">
            <a:extLst>
              <a:ext uri="{FF2B5EF4-FFF2-40B4-BE49-F238E27FC236}">
                <a16:creationId xmlns:a16="http://schemas.microsoft.com/office/drawing/2014/main" id="{66932346-E5C7-4FE8-89A4-33013652272B}"/>
              </a:ext>
            </a:extLst>
          </p:cNvPr>
          <p:cNvSpPr>
            <a:spLocks noGrp="1"/>
          </p:cNvSpPr>
          <p:nvPr>
            <p:ph sz="half" idx="1"/>
          </p:nvPr>
        </p:nvSpPr>
        <p:spPr>
          <a:xfrm>
            <a:off x="838199" y="1645542"/>
            <a:ext cx="5105400" cy="4351338"/>
          </a:xfrm>
        </p:spPr>
        <p:txBody>
          <a:bodyPr/>
          <a:lstStyle/>
          <a:p>
            <a:pPr lvl="1">
              <a:spcBef>
                <a:spcPts val="1200"/>
              </a:spcBef>
            </a:pPr>
            <a:r>
              <a:rPr lang="en-US" dirty="0"/>
              <a:t>Glycine is one of three amino acids used to form glutathione and supplementation has shown to support glutathione status.  </a:t>
            </a:r>
          </a:p>
          <a:p>
            <a:pPr lvl="1">
              <a:spcBef>
                <a:spcPts val="1200"/>
              </a:spcBef>
            </a:pPr>
            <a:r>
              <a:rPr lang="en-US" dirty="0"/>
              <a:t>Glycine is found in circulation, in the liver, or its gets deported after binding with benzoic acid. </a:t>
            </a:r>
          </a:p>
          <a:p>
            <a:pPr lvl="1">
              <a:spcBef>
                <a:spcPts val="1200"/>
              </a:spcBef>
            </a:pPr>
            <a:r>
              <a:rPr lang="en-US" dirty="0"/>
              <a:t>Benzoic acid is produced by gut bacteria, and can also comes from the diet. </a:t>
            </a:r>
          </a:p>
        </p:txBody>
      </p:sp>
      <p:pic>
        <p:nvPicPr>
          <p:cNvPr id="7" name="Content Placeholder 6">
            <a:extLst>
              <a:ext uri="{FF2B5EF4-FFF2-40B4-BE49-F238E27FC236}">
                <a16:creationId xmlns:a16="http://schemas.microsoft.com/office/drawing/2014/main" id="{5950C041-29DC-46DA-85C6-D957A7A8EDCA}"/>
              </a:ext>
            </a:extLst>
          </p:cNvPr>
          <p:cNvPicPr>
            <a:picLocks noGrp="1" noChangeAspect="1"/>
          </p:cNvPicPr>
          <p:nvPr>
            <p:ph sz="half" idx="2"/>
          </p:nvPr>
        </p:nvPicPr>
        <p:blipFill>
          <a:blip r:embed="rId3"/>
          <a:stretch>
            <a:fillRect/>
          </a:stretch>
        </p:blipFill>
        <p:spPr>
          <a:xfrm>
            <a:off x="6248402" y="1645542"/>
            <a:ext cx="5181600" cy="4284784"/>
          </a:xfrm>
        </p:spPr>
      </p:pic>
      <p:sp>
        <p:nvSpPr>
          <p:cNvPr id="8" name="Rectangle 7">
            <a:extLst>
              <a:ext uri="{FF2B5EF4-FFF2-40B4-BE49-F238E27FC236}">
                <a16:creationId xmlns:a16="http://schemas.microsoft.com/office/drawing/2014/main" id="{2D3FF8C5-F71A-4E30-9435-F7BF8E96EBE8}"/>
              </a:ext>
            </a:extLst>
          </p:cNvPr>
          <p:cNvSpPr/>
          <p:nvPr/>
        </p:nvSpPr>
        <p:spPr>
          <a:xfrm>
            <a:off x="0" y="6122015"/>
            <a:ext cx="3772275" cy="461665"/>
          </a:xfrm>
          <a:prstGeom prst="rect">
            <a:avLst/>
          </a:prstGeom>
        </p:spPr>
        <p:txBody>
          <a:bodyPr wrap="square">
            <a:spAutoFit/>
          </a:bodyPr>
          <a:lstStyle/>
          <a:p>
            <a:r>
              <a:rPr lang="en-US" sz="1200" dirty="0" err="1">
                <a:solidFill>
                  <a:schemeClr val="accent5">
                    <a:lumMod val="75000"/>
                  </a:schemeClr>
                </a:solidFill>
              </a:rPr>
              <a:t>Pharmacol</a:t>
            </a:r>
            <a:r>
              <a:rPr lang="en-US" sz="1200" dirty="0">
                <a:solidFill>
                  <a:schemeClr val="accent5">
                    <a:lumMod val="75000"/>
                  </a:schemeClr>
                </a:solidFill>
              </a:rPr>
              <a:t> </a:t>
            </a:r>
            <a:r>
              <a:rPr lang="en-US" sz="1200" dirty="0" err="1">
                <a:solidFill>
                  <a:schemeClr val="accent5">
                    <a:lumMod val="75000"/>
                  </a:schemeClr>
                </a:solidFill>
              </a:rPr>
              <a:t>Ther</a:t>
            </a:r>
            <a:r>
              <a:rPr lang="en-US" sz="1200" dirty="0">
                <a:solidFill>
                  <a:schemeClr val="accent5">
                    <a:lumMod val="75000"/>
                  </a:schemeClr>
                </a:solidFill>
              </a:rPr>
              <a:t>. 2012 August ; 135(2): 151–167.</a:t>
            </a:r>
          </a:p>
          <a:p>
            <a:r>
              <a:rPr lang="en-US" sz="1200" dirty="0">
                <a:solidFill>
                  <a:schemeClr val="accent5">
                    <a:lumMod val="75000"/>
                  </a:schemeClr>
                </a:solidFill>
              </a:rPr>
              <a:t>Nutrients. 2019 May; 11(5): 1056</a:t>
            </a:r>
            <a:r>
              <a:rPr lang="en-US" sz="1200" dirty="0"/>
              <a:t>.</a:t>
            </a:r>
          </a:p>
        </p:txBody>
      </p:sp>
    </p:spTree>
    <p:extLst>
      <p:ext uri="{BB962C8B-B14F-4D97-AF65-F5344CB8AC3E}">
        <p14:creationId xmlns:p14="http://schemas.microsoft.com/office/powerpoint/2010/main" val="1978309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932346-E5C7-4FE8-89A4-33013652272B}"/>
              </a:ext>
            </a:extLst>
          </p:cNvPr>
          <p:cNvSpPr>
            <a:spLocks noGrp="1"/>
          </p:cNvSpPr>
          <p:nvPr>
            <p:ph sz="half" idx="1"/>
          </p:nvPr>
        </p:nvSpPr>
        <p:spPr>
          <a:xfrm>
            <a:off x="640875" y="1496314"/>
            <a:ext cx="4284643" cy="4351338"/>
          </a:xfrm>
        </p:spPr>
        <p:txBody>
          <a:bodyPr/>
          <a:lstStyle/>
          <a:p>
            <a:r>
              <a:rPr lang="en-US" dirty="0"/>
              <a:t>The glycine deportation system (GDS) in the mitochondrial matrix uses predominantly benzoic acid to escort glycine via the formation of hippuric acid.</a:t>
            </a:r>
          </a:p>
        </p:txBody>
      </p:sp>
      <p:sp>
        <p:nvSpPr>
          <p:cNvPr id="6" name="Rectangle 5">
            <a:extLst>
              <a:ext uri="{FF2B5EF4-FFF2-40B4-BE49-F238E27FC236}">
                <a16:creationId xmlns:a16="http://schemas.microsoft.com/office/drawing/2014/main" id="{8B79468A-5206-4D2E-AC51-25E019201037}"/>
              </a:ext>
            </a:extLst>
          </p:cNvPr>
          <p:cNvSpPr/>
          <p:nvPr/>
        </p:nvSpPr>
        <p:spPr>
          <a:xfrm>
            <a:off x="8687540" y="5839810"/>
            <a:ext cx="3500830" cy="276999"/>
          </a:xfrm>
          <a:prstGeom prst="rect">
            <a:avLst/>
          </a:prstGeom>
        </p:spPr>
        <p:txBody>
          <a:bodyPr wrap="none">
            <a:spAutoFit/>
          </a:bodyPr>
          <a:lstStyle/>
          <a:p>
            <a:r>
              <a:rPr lang="en-US" sz="1200" dirty="0" err="1">
                <a:solidFill>
                  <a:schemeClr val="accent5">
                    <a:lumMod val="75000"/>
                  </a:schemeClr>
                </a:solidFill>
              </a:rPr>
              <a:t>Pharmacol</a:t>
            </a:r>
            <a:r>
              <a:rPr lang="en-US" sz="1200" dirty="0">
                <a:solidFill>
                  <a:schemeClr val="accent5">
                    <a:lumMod val="75000"/>
                  </a:schemeClr>
                </a:solidFill>
              </a:rPr>
              <a:t> </a:t>
            </a:r>
            <a:r>
              <a:rPr lang="en-US" sz="1200" dirty="0" err="1">
                <a:solidFill>
                  <a:schemeClr val="accent5">
                    <a:lumMod val="75000"/>
                  </a:schemeClr>
                </a:solidFill>
              </a:rPr>
              <a:t>Ther</a:t>
            </a:r>
            <a:r>
              <a:rPr lang="en-US" sz="1200" dirty="0">
                <a:solidFill>
                  <a:schemeClr val="accent5">
                    <a:lumMod val="75000"/>
                  </a:schemeClr>
                </a:solidFill>
              </a:rPr>
              <a:t>. 2012 August ; 135(2): 151–167.</a:t>
            </a:r>
          </a:p>
        </p:txBody>
      </p:sp>
      <p:sp>
        <p:nvSpPr>
          <p:cNvPr id="8" name="Title 1">
            <a:extLst>
              <a:ext uri="{FF2B5EF4-FFF2-40B4-BE49-F238E27FC236}">
                <a16:creationId xmlns:a16="http://schemas.microsoft.com/office/drawing/2014/main" id="{7CB25D3F-6075-4727-BB5C-8EFF4F9B0BD6}"/>
              </a:ext>
            </a:extLst>
          </p:cNvPr>
          <p:cNvSpPr txBox="1">
            <a:spLocks/>
          </p:cNvSpPr>
          <p:nvPr/>
        </p:nvSpPr>
        <p:spPr>
          <a:xfrm>
            <a:off x="533400" y="426720"/>
            <a:ext cx="10242535" cy="475957"/>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kern="1200" cap="none" baseline="0">
                <a:solidFill>
                  <a:schemeClr val="accent2"/>
                </a:solidFill>
                <a:latin typeface="+mj-lt"/>
                <a:ea typeface="+mj-ea"/>
                <a:cs typeface="+mj-cs"/>
              </a:defRPr>
            </a:lvl1pPr>
          </a:lstStyle>
          <a:p>
            <a:r>
              <a:rPr lang="en-US" dirty="0"/>
              <a:t>Urine Glycine</a:t>
            </a:r>
          </a:p>
        </p:txBody>
      </p:sp>
      <p:sp>
        <p:nvSpPr>
          <p:cNvPr id="10" name="Rectangle 9">
            <a:extLst>
              <a:ext uri="{FF2B5EF4-FFF2-40B4-BE49-F238E27FC236}">
                <a16:creationId xmlns:a16="http://schemas.microsoft.com/office/drawing/2014/main" id="{03385259-8A5C-4A75-B7AF-B53A7DCCB35A}"/>
              </a:ext>
            </a:extLst>
          </p:cNvPr>
          <p:cNvSpPr/>
          <p:nvPr/>
        </p:nvSpPr>
        <p:spPr>
          <a:xfrm>
            <a:off x="4752974" y="159215"/>
            <a:ext cx="3743325" cy="116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A18650-93C7-487E-A224-7DD44F2C3DA6}"/>
              </a:ext>
            </a:extLst>
          </p:cNvPr>
          <p:cNvSpPr/>
          <p:nvPr/>
        </p:nvSpPr>
        <p:spPr>
          <a:xfrm>
            <a:off x="6767270" y="2443546"/>
            <a:ext cx="809625" cy="1294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764C59-7BBD-4380-B0CA-F2304E4C84E9}"/>
              </a:ext>
            </a:extLst>
          </p:cNvPr>
          <p:cNvSpPr/>
          <p:nvPr/>
        </p:nvSpPr>
        <p:spPr>
          <a:xfrm>
            <a:off x="7448550" y="532328"/>
            <a:ext cx="128345" cy="1163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FF0BC6-51BF-4230-9456-E2058CB7FFA5}"/>
              </a:ext>
            </a:extLst>
          </p:cNvPr>
          <p:cNvSpPr/>
          <p:nvPr/>
        </p:nvSpPr>
        <p:spPr>
          <a:xfrm flipH="1">
            <a:off x="7539585" y="1874551"/>
            <a:ext cx="45719" cy="524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C173287-840A-48A3-95DC-40338FB1F1D4}"/>
              </a:ext>
            </a:extLst>
          </p:cNvPr>
          <p:cNvPicPr>
            <a:picLocks noChangeAspect="1"/>
          </p:cNvPicPr>
          <p:nvPr/>
        </p:nvPicPr>
        <p:blipFill>
          <a:blip r:embed="rId3"/>
          <a:stretch>
            <a:fillRect/>
          </a:stretch>
        </p:blipFill>
        <p:spPr>
          <a:xfrm>
            <a:off x="4925518" y="1008285"/>
            <a:ext cx="6737719" cy="4659483"/>
          </a:xfrm>
          <a:prstGeom prst="rect">
            <a:avLst/>
          </a:prstGeom>
        </p:spPr>
      </p:pic>
    </p:spTree>
    <p:extLst>
      <p:ext uri="{BB962C8B-B14F-4D97-AF65-F5344CB8AC3E}">
        <p14:creationId xmlns:p14="http://schemas.microsoft.com/office/powerpoint/2010/main" val="1713895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52D9F-8A39-4F6B-95C7-0E6EC1C09EA6}"/>
              </a:ext>
            </a:extLst>
          </p:cNvPr>
          <p:cNvSpPr>
            <a:spLocks noGrp="1"/>
          </p:cNvSpPr>
          <p:nvPr>
            <p:ph type="title"/>
          </p:nvPr>
        </p:nvSpPr>
        <p:spPr>
          <a:xfrm>
            <a:off x="455476" y="305795"/>
            <a:ext cx="10242535" cy="475957"/>
          </a:xfrm>
        </p:spPr>
        <p:txBody>
          <a:bodyPr/>
          <a:lstStyle/>
          <a:p>
            <a:r>
              <a:rPr lang="en-US" dirty="0"/>
              <a:t>Urine Phenylacetylglycine</a:t>
            </a:r>
          </a:p>
        </p:txBody>
      </p:sp>
      <p:sp>
        <p:nvSpPr>
          <p:cNvPr id="24" name="Rectangle 23">
            <a:extLst>
              <a:ext uri="{FF2B5EF4-FFF2-40B4-BE49-F238E27FC236}">
                <a16:creationId xmlns:a16="http://schemas.microsoft.com/office/drawing/2014/main" id="{E969098D-5C96-401F-8A12-DC3F10F5B63E}"/>
              </a:ext>
            </a:extLst>
          </p:cNvPr>
          <p:cNvSpPr/>
          <p:nvPr/>
        </p:nvSpPr>
        <p:spPr>
          <a:xfrm>
            <a:off x="9434456" y="3152000"/>
            <a:ext cx="1043876" cy="296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E71FBFF-8418-4C74-B470-056F1E679BAD}"/>
              </a:ext>
            </a:extLst>
          </p:cNvPr>
          <p:cNvSpPr/>
          <p:nvPr/>
        </p:nvSpPr>
        <p:spPr>
          <a:xfrm>
            <a:off x="9322910" y="4531299"/>
            <a:ext cx="1043876" cy="296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FA2D9D87-B046-4437-B7D2-9C91D8CE563E}"/>
              </a:ext>
            </a:extLst>
          </p:cNvPr>
          <p:cNvPicPr>
            <a:picLocks noChangeAspect="1"/>
          </p:cNvPicPr>
          <p:nvPr/>
        </p:nvPicPr>
        <p:blipFill>
          <a:blip r:embed="rId3"/>
          <a:stretch>
            <a:fillRect/>
          </a:stretch>
        </p:blipFill>
        <p:spPr>
          <a:xfrm>
            <a:off x="6827295" y="1421427"/>
            <a:ext cx="4543537" cy="3699440"/>
          </a:xfrm>
          <a:prstGeom prst="rect">
            <a:avLst/>
          </a:prstGeom>
        </p:spPr>
      </p:pic>
      <p:sp>
        <p:nvSpPr>
          <p:cNvPr id="29" name="Rectangle 28">
            <a:extLst>
              <a:ext uri="{FF2B5EF4-FFF2-40B4-BE49-F238E27FC236}">
                <a16:creationId xmlns:a16="http://schemas.microsoft.com/office/drawing/2014/main" id="{D505C36E-39BF-4906-A19C-28EDB96C3063}"/>
              </a:ext>
            </a:extLst>
          </p:cNvPr>
          <p:cNvSpPr/>
          <p:nvPr/>
        </p:nvSpPr>
        <p:spPr>
          <a:xfrm>
            <a:off x="6415005" y="4406838"/>
            <a:ext cx="1620957" cy="369332"/>
          </a:xfrm>
          <a:prstGeom prst="rect">
            <a:avLst/>
          </a:prstGeom>
        </p:spPr>
        <p:txBody>
          <a:bodyPr wrap="none">
            <a:spAutoFit/>
          </a:bodyPr>
          <a:lstStyle/>
          <a:p>
            <a:r>
              <a:rPr lang="en-US" dirty="0"/>
              <a:t>phenylacetate</a:t>
            </a:r>
          </a:p>
        </p:txBody>
      </p:sp>
      <p:cxnSp>
        <p:nvCxnSpPr>
          <p:cNvPr id="34" name="Straight Connector 33">
            <a:extLst>
              <a:ext uri="{FF2B5EF4-FFF2-40B4-BE49-F238E27FC236}">
                <a16:creationId xmlns:a16="http://schemas.microsoft.com/office/drawing/2014/main" id="{EFBBDD52-688D-4F95-A987-DDDAB4487EBE}"/>
              </a:ext>
            </a:extLst>
          </p:cNvPr>
          <p:cNvCxnSpPr>
            <a:cxnSpLocks/>
          </p:cNvCxnSpPr>
          <p:nvPr/>
        </p:nvCxnSpPr>
        <p:spPr>
          <a:xfrm flipH="1">
            <a:off x="8035962" y="4613020"/>
            <a:ext cx="774551" cy="0"/>
          </a:xfrm>
          <a:prstGeom prst="line">
            <a:avLst/>
          </a:prstGeom>
          <a:ln w="28575"/>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13FCE2E6-5CEA-45C2-A6BF-68D09229429F}"/>
              </a:ext>
            </a:extLst>
          </p:cNvPr>
          <p:cNvSpPr/>
          <p:nvPr/>
        </p:nvSpPr>
        <p:spPr>
          <a:xfrm>
            <a:off x="525150" y="1679120"/>
            <a:ext cx="4839556" cy="3785652"/>
          </a:xfrm>
          <a:prstGeom prst="rect">
            <a:avLst/>
          </a:prstGeom>
        </p:spPr>
        <p:txBody>
          <a:bodyPr wrap="square">
            <a:spAutoFit/>
          </a:bodyPr>
          <a:lstStyle/>
          <a:p>
            <a:r>
              <a:rPr lang="en-US" sz="2400" dirty="0">
                <a:solidFill>
                  <a:schemeClr val="accent5">
                    <a:lumMod val="75000"/>
                  </a:schemeClr>
                </a:solidFill>
              </a:rPr>
              <a:t>Glycine can also conjugate with phenylacetate, a metabolite of phenylalanine, and produce </a:t>
            </a:r>
            <a:r>
              <a:rPr lang="en-US" sz="2400" dirty="0" err="1">
                <a:solidFill>
                  <a:schemeClr val="accent5">
                    <a:lumMod val="75000"/>
                  </a:schemeClr>
                </a:solidFill>
              </a:rPr>
              <a:t>phenylacetylglycine</a:t>
            </a:r>
            <a:r>
              <a:rPr lang="en-US" sz="2400" dirty="0">
                <a:solidFill>
                  <a:schemeClr val="accent5">
                    <a:lumMod val="75000"/>
                  </a:schemeClr>
                </a:solidFill>
              </a:rPr>
              <a:t>.</a:t>
            </a:r>
          </a:p>
          <a:p>
            <a:endParaRPr lang="en-US" sz="2400" dirty="0">
              <a:solidFill>
                <a:schemeClr val="accent5">
                  <a:lumMod val="75000"/>
                </a:schemeClr>
              </a:solidFill>
            </a:endParaRPr>
          </a:p>
          <a:p>
            <a:r>
              <a:rPr lang="en-US" sz="2400" dirty="0">
                <a:solidFill>
                  <a:schemeClr val="accent5">
                    <a:lumMod val="75000"/>
                  </a:schemeClr>
                </a:solidFill>
              </a:rPr>
              <a:t>Phenylacetylglycine is generated from phenylacetate via phase II detoxification or from microbiota metabolism, and is often overexpressed in disease.</a:t>
            </a:r>
          </a:p>
        </p:txBody>
      </p:sp>
    </p:spTree>
    <p:extLst>
      <p:ext uri="{BB962C8B-B14F-4D97-AF65-F5344CB8AC3E}">
        <p14:creationId xmlns:p14="http://schemas.microsoft.com/office/powerpoint/2010/main" val="224609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F7CC7-1780-44C7-9E4F-6D2A526E236F}"/>
              </a:ext>
            </a:extLst>
          </p:cNvPr>
          <p:cNvSpPr>
            <a:spLocks noGrp="1"/>
          </p:cNvSpPr>
          <p:nvPr>
            <p:ph type="title"/>
          </p:nvPr>
        </p:nvSpPr>
        <p:spPr/>
        <p:txBody>
          <a:bodyPr/>
          <a:lstStyle/>
          <a:p>
            <a:r>
              <a:rPr lang="en-US" dirty="0"/>
              <a:t>Urine Phenylacetylglycine</a:t>
            </a:r>
          </a:p>
        </p:txBody>
      </p:sp>
      <p:sp>
        <p:nvSpPr>
          <p:cNvPr id="3" name="Text Placeholder 2">
            <a:extLst>
              <a:ext uri="{FF2B5EF4-FFF2-40B4-BE49-F238E27FC236}">
                <a16:creationId xmlns:a16="http://schemas.microsoft.com/office/drawing/2014/main" id="{7F5AFE1F-9A91-4269-9A37-6124490F6EC9}"/>
              </a:ext>
            </a:extLst>
          </p:cNvPr>
          <p:cNvSpPr>
            <a:spLocks noGrp="1"/>
          </p:cNvSpPr>
          <p:nvPr>
            <p:ph type="body" sz="quarter" idx="4294967295"/>
          </p:nvPr>
        </p:nvSpPr>
        <p:spPr>
          <a:xfrm>
            <a:off x="574295" y="1193901"/>
            <a:ext cx="3787048" cy="4176713"/>
          </a:xfrm>
        </p:spPr>
        <p:txBody>
          <a:bodyPr/>
          <a:lstStyle/>
          <a:p>
            <a:pPr>
              <a:spcBef>
                <a:spcPts val="1200"/>
              </a:spcBef>
            </a:pPr>
            <a:r>
              <a:rPr lang="en-US" sz="2000" dirty="0"/>
              <a:t>Glutathione is an antioxidant systems that protect against oxidative stress.</a:t>
            </a:r>
          </a:p>
          <a:p>
            <a:pPr>
              <a:spcBef>
                <a:spcPts val="1200"/>
              </a:spcBef>
            </a:pPr>
            <a:r>
              <a:rPr lang="en-US" sz="2000" dirty="0"/>
              <a:t>Urinary glycine and </a:t>
            </a:r>
            <a:r>
              <a:rPr lang="en-US" sz="2000" dirty="0" err="1"/>
              <a:t>phenylacetylglycine</a:t>
            </a:r>
            <a:r>
              <a:rPr lang="en-US" sz="2000" dirty="0"/>
              <a:t> were positively associated with an increase in the erythrocyte GSH:GSSG ratio (reduced to oxidized glutathione).</a:t>
            </a:r>
          </a:p>
          <a:p>
            <a:pPr marL="0" indent="0">
              <a:buNone/>
            </a:pPr>
            <a:r>
              <a:rPr lang="en-US" sz="2000" dirty="0"/>
              <a:t>                                                                                                  </a:t>
            </a:r>
          </a:p>
          <a:p>
            <a:endParaRPr lang="en-US" dirty="0"/>
          </a:p>
        </p:txBody>
      </p:sp>
      <p:sp>
        <p:nvSpPr>
          <p:cNvPr id="5" name="Rectangle 4">
            <a:extLst>
              <a:ext uri="{FF2B5EF4-FFF2-40B4-BE49-F238E27FC236}">
                <a16:creationId xmlns:a16="http://schemas.microsoft.com/office/drawing/2014/main" id="{896F5633-657F-4703-85AA-CA04AFCDFB0D}"/>
              </a:ext>
            </a:extLst>
          </p:cNvPr>
          <p:cNvSpPr/>
          <p:nvPr/>
        </p:nvSpPr>
        <p:spPr>
          <a:xfrm>
            <a:off x="0" y="5814239"/>
            <a:ext cx="3409908" cy="769441"/>
          </a:xfrm>
          <a:prstGeom prst="rect">
            <a:avLst/>
          </a:prstGeom>
        </p:spPr>
        <p:txBody>
          <a:bodyPr wrap="none">
            <a:spAutoFit/>
          </a:bodyPr>
          <a:lstStyle/>
          <a:p>
            <a:r>
              <a:rPr lang="fr-FR" sz="1100" dirty="0" err="1">
                <a:solidFill>
                  <a:schemeClr val="accent5">
                    <a:lumMod val="75000"/>
                  </a:schemeClr>
                </a:solidFill>
                <a:hlinkClick r:id="rId3">
                  <a:extLst>
                    <a:ext uri="{A12FA001-AC4F-418D-AE19-62706E023703}">
                      <ahyp:hlinkClr xmlns:ahyp="http://schemas.microsoft.com/office/drawing/2018/hyperlinkcolor" val="tx"/>
                    </a:ext>
                  </a:extLst>
                </a:hlinkClick>
              </a:rPr>
              <a:t>Nutrients</a:t>
            </a:r>
            <a:r>
              <a:rPr lang="fr-FR" sz="1100" dirty="0">
                <a:solidFill>
                  <a:schemeClr val="accent5">
                    <a:lumMod val="75000"/>
                  </a:schemeClr>
                </a:solidFill>
              </a:rPr>
              <a:t>. </a:t>
            </a:r>
            <a:r>
              <a:rPr lang="fr-FR" sz="1100" dirty="0" err="1">
                <a:solidFill>
                  <a:schemeClr val="accent5">
                    <a:lumMod val="75000"/>
                  </a:schemeClr>
                </a:solidFill>
              </a:rPr>
              <a:t>Nutrients</a:t>
            </a:r>
            <a:r>
              <a:rPr lang="fr-FR" sz="1100" dirty="0">
                <a:solidFill>
                  <a:schemeClr val="accent5">
                    <a:lumMod val="75000"/>
                  </a:schemeClr>
                </a:solidFill>
              </a:rPr>
              <a:t>. 2017 Mar; 9(3): 233. </a:t>
            </a:r>
          </a:p>
          <a:p>
            <a:r>
              <a:rPr lang="fr-FR" sz="1100" dirty="0">
                <a:solidFill>
                  <a:schemeClr val="accent5">
                    <a:lumMod val="75000"/>
                  </a:schemeClr>
                </a:solidFill>
              </a:rPr>
              <a:t>Clin </a:t>
            </a:r>
            <a:r>
              <a:rPr lang="fr-FR" sz="1100" dirty="0" err="1">
                <a:solidFill>
                  <a:schemeClr val="accent5">
                    <a:lumMod val="75000"/>
                  </a:schemeClr>
                </a:solidFill>
              </a:rPr>
              <a:t>Chem</a:t>
            </a:r>
            <a:r>
              <a:rPr lang="fr-FR" sz="1100" dirty="0">
                <a:solidFill>
                  <a:schemeClr val="accent5">
                    <a:lumMod val="75000"/>
                  </a:schemeClr>
                </a:solidFill>
              </a:rPr>
              <a:t> Acta 2012 </a:t>
            </a:r>
            <a:r>
              <a:rPr lang="fr-FR" sz="1100" dirty="0" err="1">
                <a:solidFill>
                  <a:schemeClr val="accent5">
                    <a:lumMod val="75000"/>
                  </a:schemeClr>
                </a:solidFill>
              </a:rPr>
              <a:t>Oct</a:t>
            </a:r>
            <a:r>
              <a:rPr lang="fr-FR" sz="1100" dirty="0">
                <a:solidFill>
                  <a:schemeClr val="accent5">
                    <a:lumMod val="75000"/>
                  </a:schemeClr>
                </a:solidFill>
              </a:rPr>
              <a:t> 9; 413(19-20);1446-1453.</a:t>
            </a:r>
          </a:p>
          <a:p>
            <a:r>
              <a:rPr lang="en-US" sz="1100" dirty="0" err="1">
                <a:solidFill>
                  <a:schemeClr val="accent5">
                    <a:lumMod val="75000"/>
                  </a:schemeClr>
                </a:solidFill>
              </a:rPr>
              <a:t>Ther</a:t>
            </a:r>
            <a:r>
              <a:rPr lang="en-US" sz="1100" dirty="0">
                <a:solidFill>
                  <a:schemeClr val="accent5">
                    <a:lumMod val="75000"/>
                  </a:schemeClr>
                </a:solidFill>
              </a:rPr>
              <a:t> Ad Drug </a:t>
            </a:r>
            <a:r>
              <a:rPr lang="en-US" sz="1100" dirty="0" err="1">
                <a:solidFill>
                  <a:schemeClr val="accent5">
                    <a:lumMod val="75000"/>
                  </a:schemeClr>
                </a:solidFill>
              </a:rPr>
              <a:t>Saf</a:t>
            </a:r>
            <a:r>
              <a:rPr lang="en-US" sz="1100" dirty="0">
                <a:solidFill>
                  <a:schemeClr val="accent5">
                    <a:lumMod val="75000"/>
                  </a:schemeClr>
                </a:solidFill>
              </a:rPr>
              <a:t> 2013 Jun; 4(3): 101–114.</a:t>
            </a:r>
          </a:p>
          <a:p>
            <a:r>
              <a:rPr lang="en-US" sz="1100" dirty="0" err="1">
                <a:solidFill>
                  <a:schemeClr val="accent5">
                    <a:lumMod val="75000"/>
                  </a:schemeClr>
                </a:solidFill>
              </a:rPr>
              <a:t>Antioxid</a:t>
            </a:r>
            <a:r>
              <a:rPr lang="en-US" sz="1100" dirty="0">
                <a:solidFill>
                  <a:schemeClr val="accent5">
                    <a:lumMod val="75000"/>
                  </a:schemeClr>
                </a:solidFill>
              </a:rPr>
              <a:t> Redox Signal. 2016;26(3):119-146</a:t>
            </a:r>
          </a:p>
        </p:txBody>
      </p:sp>
      <p:pic>
        <p:nvPicPr>
          <p:cNvPr id="6" name="Picture 5">
            <a:extLst>
              <a:ext uri="{FF2B5EF4-FFF2-40B4-BE49-F238E27FC236}">
                <a16:creationId xmlns:a16="http://schemas.microsoft.com/office/drawing/2014/main" id="{DEDBA67E-3C6D-4776-AD89-B2760EFE386E}"/>
              </a:ext>
            </a:extLst>
          </p:cNvPr>
          <p:cNvPicPr>
            <a:picLocks noChangeAspect="1"/>
          </p:cNvPicPr>
          <p:nvPr/>
        </p:nvPicPr>
        <p:blipFill>
          <a:blip r:embed="rId4"/>
          <a:stretch>
            <a:fillRect/>
          </a:stretch>
        </p:blipFill>
        <p:spPr>
          <a:xfrm>
            <a:off x="6612037" y="321763"/>
            <a:ext cx="4173476" cy="5920991"/>
          </a:xfrm>
          <a:prstGeom prst="rect">
            <a:avLst/>
          </a:prstGeom>
          <a:ln>
            <a:solidFill>
              <a:schemeClr val="accent2">
                <a:lumMod val="90000"/>
                <a:lumOff val="10000"/>
              </a:schemeClr>
            </a:solidFill>
          </a:ln>
        </p:spPr>
      </p:pic>
      <p:pic>
        <p:nvPicPr>
          <p:cNvPr id="7" name="Picture 6">
            <a:extLst>
              <a:ext uri="{FF2B5EF4-FFF2-40B4-BE49-F238E27FC236}">
                <a16:creationId xmlns:a16="http://schemas.microsoft.com/office/drawing/2014/main" id="{DEEB1057-B5AC-4AF4-A9E6-40A92D348FF2}"/>
              </a:ext>
            </a:extLst>
          </p:cNvPr>
          <p:cNvPicPr>
            <a:picLocks noChangeAspect="1"/>
          </p:cNvPicPr>
          <p:nvPr/>
        </p:nvPicPr>
        <p:blipFill>
          <a:blip r:embed="rId5"/>
          <a:stretch>
            <a:fillRect/>
          </a:stretch>
        </p:blipFill>
        <p:spPr>
          <a:xfrm>
            <a:off x="4698575" y="2340191"/>
            <a:ext cx="4259627" cy="3950006"/>
          </a:xfrm>
          <a:prstGeom prst="rect">
            <a:avLst/>
          </a:prstGeom>
          <a:ln>
            <a:solidFill>
              <a:schemeClr val="accent5">
                <a:lumMod val="75000"/>
              </a:schemeClr>
            </a:solidFill>
          </a:ln>
        </p:spPr>
      </p:pic>
    </p:spTree>
    <p:extLst>
      <p:ext uri="{BB962C8B-B14F-4D97-AF65-F5344CB8AC3E}">
        <p14:creationId xmlns:p14="http://schemas.microsoft.com/office/powerpoint/2010/main" val="186574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5466-D879-472D-9365-C079941DC201}"/>
              </a:ext>
            </a:extLst>
          </p:cNvPr>
          <p:cNvSpPr>
            <a:spLocks noGrp="1"/>
          </p:cNvSpPr>
          <p:nvPr>
            <p:ph type="title"/>
          </p:nvPr>
        </p:nvSpPr>
        <p:spPr/>
        <p:txBody>
          <a:bodyPr/>
          <a:lstStyle/>
          <a:p>
            <a:r>
              <a:rPr lang="en-US" dirty="0"/>
              <a:t>Urine Pyridoxic Acid (PA)  </a:t>
            </a:r>
          </a:p>
        </p:txBody>
      </p:sp>
      <p:sp>
        <p:nvSpPr>
          <p:cNvPr id="3" name="Content Placeholder 2">
            <a:extLst>
              <a:ext uri="{FF2B5EF4-FFF2-40B4-BE49-F238E27FC236}">
                <a16:creationId xmlns:a16="http://schemas.microsoft.com/office/drawing/2014/main" id="{2015905D-36C1-4797-ACDD-05218C8D5AA0}"/>
              </a:ext>
            </a:extLst>
          </p:cNvPr>
          <p:cNvSpPr>
            <a:spLocks noGrp="1"/>
          </p:cNvSpPr>
          <p:nvPr>
            <p:ph sz="half" idx="1"/>
          </p:nvPr>
        </p:nvSpPr>
        <p:spPr>
          <a:xfrm>
            <a:off x="496677" y="1364760"/>
            <a:ext cx="5838022" cy="4351338"/>
          </a:xfrm>
        </p:spPr>
        <p:txBody>
          <a:bodyPr/>
          <a:lstStyle/>
          <a:p>
            <a:pPr>
              <a:spcBef>
                <a:spcPts val="1200"/>
              </a:spcBef>
            </a:pPr>
            <a:r>
              <a:rPr lang="en-US" sz="2200" dirty="0"/>
              <a:t>Pyridoxic acid is the catabolic product of vitamin B6 and represents &gt; 90% of vitamin B6 species, and about half of the dietary vitamin B6.</a:t>
            </a:r>
          </a:p>
          <a:p>
            <a:pPr>
              <a:spcBef>
                <a:spcPts val="1200"/>
              </a:spcBef>
            </a:pPr>
            <a:r>
              <a:rPr lang="en-US" sz="2200" dirty="0"/>
              <a:t>Urinary Pyridoxic acid varies according to vitamin B6 intake and responds within 1–2 weeks to vitamin B6 depletion and repletion. </a:t>
            </a:r>
          </a:p>
          <a:p>
            <a:pPr>
              <a:spcBef>
                <a:spcPts val="1200"/>
              </a:spcBef>
            </a:pPr>
            <a:r>
              <a:rPr lang="en-US" sz="2200" dirty="0"/>
              <a:t>Pyridoxic acid spot urine and 24-h samples are both acceptable measures, and no difference was found with either morning or afternoon random samples.</a:t>
            </a:r>
          </a:p>
        </p:txBody>
      </p:sp>
      <p:pic>
        <p:nvPicPr>
          <p:cNvPr id="5" name="Content Placeholder 4">
            <a:extLst>
              <a:ext uri="{FF2B5EF4-FFF2-40B4-BE49-F238E27FC236}">
                <a16:creationId xmlns:a16="http://schemas.microsoft.com/office/drawing/2014/main" id="{147A2BB7-F02C-46FA-B8B9-AD90FF27459F}"/>
              </a:ext>
            </a:extLst>
          </p:cNvPr>
          <p:cNvPicPr>
            <a:picLocks noGrp="1" noChangeAspect="1"/>
          </p:cNvPicPr>
          <p:nvPr>
            <p:ph sz="half" idx="2"/>
          </p:nvPr>
        </p:nvPicPr>
        <p:blipFill>
          <a:blip r:embed="rId3"/>
          <a:stretch>
            <a:fillRect/>
          </a:stretch>
        </p:blipFill>
        <p:spPr>
          <a:xfrm>
            <a:off x="6826326" y="1395412"/>
            <a:ext cx="4953000" cy="4067175"/>
          </a:xfrm>
        </p:spPr>
      </p:pic>
      <p:sp>
        <p:nvSpPr>
          <p:cNvPr id="6" name="Rectangle 5">
            <a:extLst>
              <a:ext uri="{FF2B5EF4-FFF2-40B4-BE49-F238E27FC236}">
                <a16:creationId xmlns:a16="http://schemas.microsoft.com/office/drawing/2014/main" id="{1DB56DB2-87BF-4012-9A4E-AAB4D9644CB4}"/>
              </a:ext>
            </a:extLst>
          </p:cNvPr>
          <p:cNvSpPr/>
          <p:nvPr/>
        </p:nvSpPr>
        <p:spPr>
          <a:xfrm>
            <a:off x="-44672" y="6188694"/>
            <a:ext cx="5064348" cy="261610"/>
          </a:xfrm>
          <a:prstGeom prst="rect">
            <a:avLst/>
          </a:prstGeom>
        </p:spPr>
        <p:txBody>
          <a:bodyPr wrap="square">
            <a:spAutoFit/>
          </a:bodyPr>
          <a:lstStyle/>
          <a:p>
            <a:r>
              <a:rPr lang="en-US" sz="1100" dirty="0">
                <a:solidFill>
                  <a:schemeClr val="accent5">
                    <a:lumMod val="75000"/>
                  </a:schemeClr>
                </a:solidFill>
              </a:rPr>
              <a:t>Journal of Evidence-Based Complementary &amp; Alternative Medicine 16(1) 2011</a:t>
            </a:r>
          </a:p>
        </p:txBody>
      </p:sp>
    </p:spTree>
    <p:extLst>
      <p:ext uri="{BB962C8B-B14F-4D97-AF65-F5344CB8AC3E}">
        <p14:creationId xmlns:p14="http://schemas.microsoft.com/office/powerpoint/2010/main" val="295850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E7F57-C399-4B3E-BDCD-EA50818E0F14}"/>
              </a:ext>
            </a:extLst>
          </p:cNvPr>
          <p:cNvSpPr>
            <a:spLocks noGrp="1"/>
          </p:cNvSpPr>
          <p:nvPr>
            <p:ph type="title"/>
          </p:nvPr>
        </p:nvSpPr>
        <p:spPr/>
        <p:txBody>
          <a:bodyPr/>
          <a:lstStyle/>
          <a:p>
            <a:r>
              <a:rPr lang="en-US" dirty="0"/>
              <a:t>Urine Melatonin</a:t>
            </a:r>
          </a:p>
        </p:txBody>
      </p:sp>
      <p:sp>
        <p:nvSpPr>
          <p:cNvPr id="4" name="Content Placeholder 3">
            <a:extLst>
              <a:ext uri="{FF2B5EF4-FFF2-40B4-BE49-F238E27FC236}">
                <a16:creationId xmlns:a16="http://schemas.microsoft.com/office/drawing/2014/main" id="{3DBC1F1F-7576-4CD1-A94D-AF060DB6F6AC}"/>
              </a:ext>
            </a:extLst>
          </p:cNvPr>
          <p:cNvSpPr>
            <a:spLocks noGrp="1"/>
          </p:cNvSpPr>
          <p:nvPr>
            <p:ph sz="half" idx="1"/>
          </p:nvPr>
        </p:nvSpPr>
        <p:spPr>
          <a:xfrm>
            <a:off x="606846" y="1103446"/>
            <a:ext cx="10937454" cy="4351338"/>
          </a:xfrm>
        </p:spPr>
        <p:txBody>
          <a:bodyPr/>
          <a:lstStyle/>
          <a:p>
            <a:pPr>
              <a:spcBef>
                <a:spcPts val="1200"/>
              </a:spcBef>
            </a:pPr>
            <a:r>
              <a:rPr lang="en-US" dirty="0"/>
              <a:t>Melatonin regulates sleep and wakefulness, circadian rhythms</a:t>
            </a:r>
          </a:p>
          <a:p>
            <a:pPr>
              <a:spcBef>
                <a:spcPts val="1200"/>
              </a:spcBef>
            </a:pPr>
            <a:r>
              <a:rPr lang="en-US" dirty="0"/>
              <a:t>Lower melatonin secretion has been independently associated with a higher risk of developing type 2 diabetes.</a:t>
            </a:r>
          </a:p>
          <a:p>
            <a:pPr>
              <a:spcBef>
                <a:spcPts val="1200"/>
              </a:spcBef>
            </a:pPr>
            <a:r>
              <a:rPr lang="en-US" dirty="0"/>
              <a:t>Melatonin is a potent ROS scavenger and can modify 8‑OHdG levels.</a:t>
            </a:r>
          </a:p>
          <a:p>
            <a:pPr>
              <a:spcBef>
                <a:spcPts val="1200"/>
              </a:spcBef>
            </a:pPr>
            <a:r>
              <a:rPr lang="en-US" dirty="0"/>
              <a:t>Supplementation melatonin rich foods before sleep increased melatonin and improved sleep quality. </a:t>
            </a:r>
          </a:p>
        </p:txBody>
      </p:sp>
      <p:sp>
        <p:nvSpPr>
          <p:cNvPr id="14" name="Rectangle 13">
            <a:extLst>
              <a:ext uri="{FF2B5EF4-FFF2-40B4-BE49-F238E27FC236}">
                <a16:creationId xmlns:a16="http://schemas.microsoft.com/office/drawing/2014/main" id="{DB0F685B-9714-4084-8D6F-EDB6FCE9B379}"/>
              </a:ext>
            </a:extLst>
          </p:cNvPr>
          <p:cNvSpPr/>
          <p:nvPr/>
        </p:nvSpPr>
        <p:spPr>
          <a:xfrm rot="16200000">
            <a:off x="5543413" y="-2757630"/>
            <a:ext cx="240117" cy="7532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FDE700-837A-479F-885F-2AFAE0ABE945}"/>
              </a:ext>
            </a:extLst>
          </p:cNvPr>
          <p:cNvSpPr/>
          <p:nvPr/>
        </p:nvSpPr>
        <p:spPr>
          <a:xfrm>
            <a:off x="0" y="5969408"/>
            <a:ext cx="6853238" cy="400110"/>
          </a:xfrm>
          <a:prstGeom prst="rect">
            <a:avLst/>
          </a:prstGeom>
        </p:spPr>
        <p:txBody>
          <a:bodyPr wrap="square">
            <a:spAutoFit/>
          </a:bodyPr>
          <a:lstStyle/>
          <a:p>
            <a:r>
              <a:rPr lang="en-US" sz="1000" dirty="0" err="1">
                <a:solidFill>
                  <a:srgbClr val="333333"/>
                </a:solidFill>
                <a:latin typeface="Source Sans Pro" panose="020B0503030403020204" pitchFamily="34" charset="0"/>
              </a:rPr>
              <a:t>Unluturk</a:t>
            </a:r>
            <a:r>
              <a:rPr lang="en-US" sz="1000" dirty="0">
                <a:solidFill>
                  <a:srgbClr val="333333"/>
                </a:solidFill>
                <a:latin typeface="Source Sans Pro" panose="020B0503030403020204" pitchFamily="34" charset="0"/>
              </a:rPr>
              <a:t> U., </a:t>
            </a:r>
            <a:r>
              <a:rPr lang="en-US" sz="1000" dirty="0" err="1">
                <a:solidFill>
                  <a:srgbClr val="333333"/>
                </a:solidFill>
                <a:latin typeface="Source Sans Pro" panose="020B0503030403020204" pitchFamily="34" charset="0"/>
              </a:rPr>
              <a:t>Erbas</a:t>
            </a:r>
            <a:r>
              <a:rPr lang="en-US" sz="1000" dirty="0">
                <a:solidFill>
                  <a:srgbClr val="333333"/>
                </a:solidFill>
                <a:latin typeface="Source Sans Pro" panose="020B0503030403020204" pitchFamily="34" charset="0"/>
              </a:rPr>
              <a:t> T. (2015) Diabetes and </a:t>
            </a:r>
            <a:r>
              <a:rPr lang="en-US" sz="1000" dirty="0" err="1">
                <a:solidFill>
                  <a:srgbClr val="333333"/>
                </a:solidFill>
                <a:latin typeface="Source Sans Pro" panose="020B0503030403020204" pitchFamily="34" charset="0"/>
              </a:rPr>
              <a:t>TryImplications</a:t>
            </a:r>
            <a:r>
              <a:rPr lang="en-US" sz="1000" dirty="0">
                <a:solidFill>
                  <a:srgbClr val="333333"/>
                </a:solidFill>
                <a:latin typeface="Source Sans Pro" panose="020B0503030403020204" pitchFamily="34" charset="0"/>
              </a:rPr>
              <a:t> for Biological Processes, Health and Disease. Molecular and Integrative Toxicology. Humana </a:t>
            </a:r>
            <a:r>
              <a:rPr lang="en-US" sz="1000" dirty="0" err="1">
                <a:solidFill>
                  <a:srgbClr val="333333"/>
                </a:solidFill>
                <a:latin typeface="Source Sans Pro" panose="020B0503030403020204" pitchFamily="34" charset="0"/>
              </a:rPr>
              <a:t>Pressptophan</a:t>
            </a:r>
            <a:r>
              <a:rPr lang="en-US" sz="1000" dirty="0">
                <a:solidFill>
                  <a:srgbClr val="333333"/>
                </a:solidFill>
                <a:latin typeface="Source Sans Pro" panose="020B0503030403020204" pitchFamily="34" charset="0"/>
              </a:rPr>
              <a:t> Metabolism. In: </a:t>
            </a:r>
            <a:r>
              <a:rPr lang="en-US" sz="1000" dirty="0" err="1">
                <a:solidFill>
                  <a:srgbClr val="333333"/>
                </a:solidFill>
                <a:latin typeface="Source Sans Pro" panose="020B0503030403020204" pitchFamily="34" charset="0"/>
              </a:rPr>
              <a:t>Engin</a:t>
            </a:r>
            <a:r>
              <a:rPr lang="en-US" sz="1000" dirty="0">
                <a:solidFill>
                  <a:srgbClr val="333333"/>
                </a:solidFill>
                <a:latin typeface="Source Sans Pro" panose="020B0503030403020204" pitchFamily="34" charset="0"/>
              </a:rPr>
              <a:t> A., </a:t>
            </a:r>
            <a:r>
              <a:rPr lang="en-US" sz="1000" dirty="0" err="1">
                <a:solidFill>
                  <a:srgbClr val="333333"/>
                </a:solidFill>
                <a:latin typeface="Source Sans Pro" panose="020B0503030403020204" pitchFamily="34" charset="0"/>
              </a:rPr>
              <a:t>Engin</a:t>
            </a:r>
            <a:r>
              <a:rPr lang="en-US" sz="1000" dirty="0">
                <a:solidFill>
                  <a:srgbClr val="333333"/>
                </a:solidFill>
                <a:latin typeface="Source Sans Pro" panose="020B0503030403020204" pitchFamily="34" charset="0"/>
              </a:rPr>
              <a:t> A. (eds) Tryptophan Metabolism:, Cham</a:t>
            </a:r>
            <a:endParaRPr lang="en-US" sz="1000" dirty="0"/>
          </a:p>
        </p:txBody>
      </p:sp>
      <p:pic>
        <p:nvPicPr>
          <p:cNvPr id="16" name="Content Placeholder 15">
            <a:extLst>
              <a:ext uri="{FF2B5EF4-FFF2-40B4-BE49-F238E27FC236}">
                <a16:creationId xmlns:a16="http://schemas.microsoft.com/office/drawing/2014/main" id="{3C2B4F31-B122-4C51-9AFE-B43073C6A055}"/>
              </a:ext>
            </a:extLst>
          </p:cNvPr>
          <p:cNvPicPr>
            <a:picLocks noGrp="1" noChangeAspect="1"/>
          </p:cNvPicPr>
          <p:nvPr>
            <p:ph sz="half" idx="2"/>
          </p:nvPr>
        </p:nvPicPr>
        <p:blipFill>
          <a:blip r:embed="rId3"/>
          <a:stretch>
            <a:fillRect/>
          </a:stretch>
        </p:blipFill>
        <p:spPr>
          <a:xfrm>
            <a:off x="4208615" y="3850240"/>
            <a:ext cx="5883580" cy="1423981"/>
          </a:xfrm>
          <a:prstGeom prst="rect">
            <a:avLst/>
          </a:prstGeom>
        </p:spPr>
      </p:pic>
    </p:spTree>
    <p:extLst>
      <p:ext uri="{BB962C8B-B14F-4D97-AF65-F5344CB8AC3E}">
        <p14:creationId xmlns:p14="http://schemas.microsoft.com/office/powerpoint/2010/main" val="3579567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A20D16-E653-4892-AC3D-7DB5B017E092}"/>
              </a:ext>
            </a:extLst>
          </p:cNvPr>
          <p:cNvSpPr>
            <a:spLocks noGrp="1"/>
          </p:cNvSpPr>
          <p:nvPr>
            <p:ph type="title"/>
          </p:nvPr>
        </p:nvSpPr>
        <p:spPr/>
        <p:txBody>
          <a:bodyPr/>
          <a:lstStyle/>
          <a:p>
            <a:r>
              <a:rPr lang="en-US" dirty="0"/>
              <a:t>Metabolomic Testing</a:t>
            </a:r>
          </a:p>
        </p:txBody>
      </p:sp>
      <p:sp>
        <p:nvSpPr>
          <p:cNvPr id="3" name="Content Placeholder 2">
            <a:extLst>
              <a:ext uri="{FF2B5EF4-FFF2-40B4-BE49-F238E27FC236}">
                <a16:creationId xmlns:a16="http://schemas.microsoft.com/office/drawing/2014/main" id="{B3852450-2D94-4457-90E6-608743BFACC7}"/>
              </a:ext>
            </a:extLst>
          </p:cNvPr>
          <p:cNvSpPr>
            <a:spLocks noGrp="1"/>
          </p:cNvSpPr>
          <p:nvPr>
            <p:ph idx="1"/>
          </p:nvPr>
        </p:nvSpPr>
        <p:spPr>
          <a:xfrm>
            <a:off x="381000" y="990600"/>
            <a:ext cx="10579443" cy="4605348"/>
          </a:xfrm>
        </p:spPr>
        <p:txBody>
          <a:bodyPr/>
          <a:lstStyle/>
          <a:p>
            <a:r>
              <a:rPr lang="en-US" dirty="0"/>
              <a:t>Extrinsic and Intrinsic Factors influence the metabolome</a:t>
            </a:r>
          </a:p>
          <a:p>
            <a:endParaRPr lang="en-US" dirty="0"/>
          </a:p>
        </p:txBody>
      </p:sp>
      <p:pic>
        <p:nvPicPr>
          <p:cNvPr id="4" name="Picture 3">
            <a:extLst>
              <a:ext uri="{FF2B5EF4-FFF2-40B4-BE49-F238E27FC236}">
                <a16:creationId xmlns:a16="http://schemas.microsoft.com/office/drawing/2014/main" id="{72174ACD-7F67-4E25-B717-F8038E64A073}"/>
              </a:ext>
            </a:extLst>
          </p:cNvPr>
          <p:cNvPicPr>
            <a:picLocks noChangeAspect="1"/>
          </p:cNvPicPr>
          <p:nvPr/>
        </p:nvPicPr>
        <p:blipFill>
          <a:blip r:embed="rId3"/>
          <a:stretch>
            <a:fillRect/>
          </a:stretch>
        </p:blipFill>
        <p:spPr>
          <a:xfrm>
            <a:off x="1859360" y="1665242"/>
            <a:ext cx="7622721" cy="3256063"/>
          </a:xfrm>
          <a:prstGeom prst="rect">
            <a:avLst/>
          </a:prstGeom>
        </p:spPr>
      </p:pic>
      <p:sp>
        <p:nvSpPr>
          <p:cNvPr id="5" name="Rectangle 4">
            <a:extLst>
              <a:ext uri="{FF2B5EF4-FFF2-40B4-BE49-F238E27FC236}">
                <a16:creationId xmlns:a16="http://schemas.microsoft.com/office/drawing/2014/main" id="{A686CBEA-8BF2-48EF-940E-F06DDAC1C420}"/>
              </a:ext>
            </a:extLst>
          </p:cNvPr>
          <p:cNvSpPr/>
          <p:nvPr/>
        </p:nvSpPr>
        <p:spPr>
          <a:xfrm>
            <a:off x="0" y="6225326"/>
            <a:ext cx="2598788" cy="276999"/>
          </a:xfrm>
          <a:prstGeom prst="rect">
            <a:avLst/>
          </a:prstGeom>
        </p:spPr>
        <p:txBody>
          <a:bodyPr wrap="none">
            <a:spAutoFit/>
          </a:bodyPr>
          <a:lstStyle/>
          <a:p>
            <a:r>
              <a:rPr lang="de-DE" sz="1200" dirty="0">
                <a:solidFill>
                  <a:schemeClr val="accent5">
                    <a:lumMod val="75000"/>
                  </a:schemeClr>
                </a:solidFill>
              </a:rPr>
              <a:t>Am J Clin Nutr 2005;82:497–503. P</a:t>
            </a:r>
            <a:endParaRPr lang="en-US" sz="1200" dirty="0">
              <a:solidFill>
                <a:schemeClr val="accent5">
                  <a:lumMod val="75000"/>
                </a:schemeClr>
              </a:solidFill>
            </a:endParaRPr>
          </a:p>
        </p:txBody>
      </p:sp>
    </p:spTree>
    <p:extLst>
      <p:ext uri="{BB962C8B-B14F-4D97-AF65-F5344CB8AC3E}">
        <p14:creationId xmlns:p14="http://schemas.microsoft.com/office/powerpoint/2010/main" val="692143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F7CC7-1780-44C7-9E4F-6D2A526E236F}"/>
              </a:ext>
            </a:extLst>
          </p:cNvPr>
          <p:cNvSpPr>
            <a:spLocks noGrp="1"/>
          </p:cNvSpPr>
          <p:nvPr>
            <p:ph type="title"/>
          </p:nvPr>
        </p:nvSpPr>
        <p:spPr/>
        <p:txBody>
          <a:bodyPr/>
          <a:lstStyle/>
          <a:p>
            <a:r>
              <a:rPr lang="en-US" dirty="0"/>
              <a:t>8-hydroxy-2′-deoxyguanosine</a:t>
            </a:r>
          </a:p>
        </p:txBody>
      </p:sp>
      <p:sp>
        <p:nvSpPr>
          <p:cNvPr id="3" name="Text Placeholder 2">
            <a:extLst>
              <a:ext uri="{FF2B5EF4-FFF2-40B4-BE49-F238E27FC236}">
                <a16:creationId xmlns:a16="http://schemas.microsoft.com/office/drawing/2014/main" id="{7F5AFE1F-9A91-4269-9A37-6124490F6EC9}"/>
              </a:ext>
            </a:extLst>
          </p:cNvPr>
          <p:cNvSpPr>
            <a:spLocks noGrp="1"/>
          </p:cNvSpPr>
          <p:nvPr>
            <p:ph type="body" sz="quarter" idx="12"/>
          </p:nvPr>
        </p:nvSpPr>
        <p:spPr>
          <a:xfrm>
            <a:off x="381000" y="987552"/>
            <a:ext cx="9486900" cy="4608576"/>
          </a:xfrm>
        </p:spPr>
        <p:txBody>
          <a:bodyPr/>
          <a:lstStyle/>
          <a:p>
            <a:pPr>
              <a:spcBef>
                <a:spcPts val="1200"/>
              </a:spcBef>
            </a:pPr>
            <a:r>
              <a:rPr lang="en-US" dirty="0"/>
              <a:t>8-hydroxy-2′-deoxyguanosine is a biomarker of oxidative status and a stable end product of non-enzymatic DNA oxidation.</a:t>
            </a:r>
          </a:p>
          <a:p>
            <a:pPr>
              <a:spcBef>
                <a:spcPts val="1200"/>
              </a:spcBef>
            </a:pPr>
            <a:r>
              <a:rPr lang="en-US" dirty="0"/>
              <a:t>8-OHdG evaluates oxidative DNA damage in patients with diabetes, and may be helpful for the early diagnosis and treatment of patients with diabetic retinopathy.</a:t>
            </a:r>
          </a:p>
          <a:p>
            <a:endParaRPr lang="en-US" dirty="0"/>
          </a:p>
          <a:p>
            <a:endParaRPr lang="en-US" dirty="0"/>
          </a:p>
        </p:txBody>
      </p:sp>
      <p:sp>
        <p:nvSpPr>
          <p:cNvPr id="9" name="Rectangle 8">
            <a:extLst>
              <a:ext uri="{FF2B5EF4-FFF2-40B4-BE49-F238E27FC236}">
                <a16:creationId xmlns:a16="http://schemas.microsoft.com/office/drawing/2014/main" id="{B5EC9C4D-3077-490E-BBD6-AA4BCCB8E5E4}"/>
              </a:ext>
            </a:extLst>
          </p:cNvPr>
          <p:cNvSpPr/>
          <p:nvPr/>
        </p:nvSpPr>
        <p:spPr>
          <a:xfrm>
            <a:off x="5962186" y="5646058"/>
            <a:ext cx="6096000" cy="461665"/>
          </a:xfrm>
          <a:prstGeom prst="rect">
            <a:avLst/>
          </a:prstGeom>
        </p:spPr>
        <p:txBody>
          <a:bodyPr wrap="square">
            <a:spAutoFit/>
          </a:bodyPr>
          <a:lstStyle/>
          <a:p>
            <a:pPr algn="r"/>
            <a:r>
              <a:rPr lang="en-US" sz="1200" dirty="0">
                <a:solidFill>
                  <a:schemeClr val="accent5">
                    <a:lumMod val="75000"/>
                  </a:schemeClr>
                </a:solidFill>
              </a:rPr>
              <a:t>Dong QY. Eur J </a:t>
            </a:r>
            <a:r>
              <a:rPr lang="en-US" sz="1200" dirty="0" err="1">
                <a:solidFill>
                  <a:schemeClr val="accent5">
                    <a:lumMod val="75000"/>
                  </a:schemeClr>
                </a:solidFill>
              </a:rPr>
              <a:t>Ophthalmol</a:t>
            </a:r>
            <a:r>
              <a:rPr lang="en-US" sz="1200" dirty="0">
                <a:solidFill>
                  <a:schemeClr val="accent5">
                    <a:lumMod val="75000"/>
                  </a:schemeClr>
                </a:solidFill>
              </a:rPr>
              <a:t>. 2008;18(1):94–98.</a:t>
            </a:r>
          </a:p>
          <a:p>
            <a:pPr algn="r"/>
            <a:r>
              <a:rPr lang="en-US" sz="1200" dirty="0">
                <a:solidFill>
                  <a:schemeClr val="accent5">
                    <a:lumMod val="75000"/>
                  </a:schemeClr>
                </a:solidFill>
              </a:rPr>
              <a:t>Clin Chem Acta. 2012 Oct 9; 413(19-20): 1446-1453</a:t>
            </a:r>
          </a:p>
        </p:txBody>
      </p:sp>
    </p:spTree>
    <p:extLst>
      <p:ext uri="{BB962C8B-B14F-4D97-AF65-F5344CB8AC3E}">
        <p14:creationId xmlns:p14="http://schemas.microsoft.com/office/powerpoint/2010/main" val="427328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2D92C-50E5-4C8B-B7F9-D8F91498B448}"/>
              </a:ext>
            </a:extLst>
          </p:cNvPr>
          <p:cNvPicPr>
            <a:picLocks noChangeAspect="1"/>
          </p:cNvPicPr>
          <p:nvPr/>
        </p:nvPicPr>
        <p:blipFill>
          <a:blip r:embed="rId2"/>
          <a:stretch>
            <a:fillRect/>
          </a:stretch>
        </p:blipFill>
        <p:spPr>
          <a:xfrm>
            <a:off x="7485486" y="737575"/>
            <a:ext cx="3140319" cy="5188903"/>
          </a:xfrm>
          <a:prstGeom prst="rect">
            <a:avLst/>
          </a:prstGeom>
        </p:spPr>
      </p:pic>
      <p:pic>
        <p:nvPicPr>
          <p:cNvPr id="4" name="Picture 3">
            <a:extLst>
              <a:ext uri="{FF2B5EF4-FFF2-40B4-BE49-F238E27FC236}">
                <a16:creationId xmlns:a16="http://schemas.microsoft.com/office/drawing/2014/main" id="{5E1F62B0-CAD2-461D-B4AD-19415E1CE316}"/>
              </a:ext>
            </a:extLst>
          </p:cNvPr>
          <p:cNvPicPr>
            <a:picLocks noChangeAspect="1"/>
          </p:cNvPicPr>
          <p:nvPr/>
        </p:nvPicPr>
        <p:blipFill>
          <a:blip r:embed="rId3"/>
          <a:stretch>
            <a:fillRect/>
          </a:stretch>
        </p:blipFill>
        <p:spPr>
          <a:xfrm>
            <a:off x="4141472" y="874237"/>
            <a:ext cx="3185732" cy="5109526"/>
          </a:xfrm>
          <a:prstGeom prst="rect">
            <a:avLst/>
          </a:prstGeom>
        </p:spPr>
      </p:pic>
      <p:pic>
        <p:nvPicPr>
          <p:cNvPr id="5" name="Picture 4">
            <a:extLst>
              <a:ext uri="{FF2B5EF4-FFF2-40B4-BE49-F238E27FC236}">
                <a16:creationId xmlns:a16="http://schemas.microsoft.com/office/drawing/2014/main" id="{82DDF910-C89E-4BA6-AC77-E92EE337E825}"/>
              </a:ext>
            </a:extLst>
          </p:cNvPr>
          <p:cNvPicPr>
            <a:picLocks noChangeAspect="1"/>
          </p:cNvPicPr>
          <p:nvPr/>
        </p:nvPicPr>
        <p:blipFill>
          <a:blip r:embed="rId4"/>
          <a:stretch>
            <a:fillRect/>
          </a:stretch>
        </p:blipFill>
        <p:spPr>
          <a:xfrm>
            <a:off x="1103482" y="874237"/>
            <a:ext cx="2903687" cy="5109526"/>
          </a:xfrm>
          <a:prstGeom prst="rect">
            <a:avLst/>
          </a:prstGeom>
        </p:spPr>
      </p:pic>
      <p:cxnSp>
        <p:nvCxnSpPr>
          <p:cNvPr id="33" name="Straight Connector 32">
            <a:extLst>
              <a:ext uri="{FF2B5EF4-FFF2-40B4-BE49-F238E27FC236}">
                <a16:creationId xmlns:a16="http://schemas.microsoft.com/office/drawing/2014/main" id="{B44E3B33-05FD-4CAA-B913-4722B06BD5F6}"/>
              </a:ext>
            </a:extLst>
          </p:cNvPr>
          <p:cNvCxnSpPr/>
          <p:nvPr/>
        </p:nvCxnSpPr>
        <p:spPr>
          <a:xfrm>
            <a:off x="1103481" y="4460425"/>
            <a:ext cx="2903687" cy="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34" name="Straight Connector 33">
            <a:extLst>
              <a:ext uri="{FF2B5EF4-FFF2-40B4-BE49-F238E27FC236}">
                <a16:creationId xmlns:a16="http://schemas.microsoft.com/office/drawing/2014/main" id="{17753F14-50A1-4B96-A1C9-BF7A569F6BDA}"/>
              </a:ext>
            </a:extLst>
          </p:cNvPr>
          <p:cNvCxnSpPr>
            <a:cxnSpLocks/>
          </p:cNvCxnSpPr>
          <p:nvPr/>
        </p:nvCxnSpPr>
        <p:spPr>
          <a:xfrm>
            <a:off x="4138930" y="3929974"/>
            <a:ext cx="3188274" cy="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id="{A50D00EC-B4E3-4F1A-827E-426A3E424BEC}"/>
              </a:ext>
            </a:extLst>
          </p:cNvPr>
          <p:cNvCxnSpPr>
            <a:cxnSpLocks/>
          </p:cNvCxnSpPr>
          <p:nvPr/>
        </p:nvCxnSpPr>
        <p:spPr>
          <a:xfrm>
            <a:off x="7461509" y="3407512"/>
            <a:ext cx="3188274" cy="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37" name="Straight Connector 36">
            <a:extLst>
              <a:ext uri="{FF2B5EF4-FFF2-40B4-BE49-F238E27FC236}">
                <a16:creationId xmlns:a16="http://schemas.microsoft.com/office/drawing/2014/main" id="{D6E87572-913F-458D-B61F-D0F08227542A}"/>
              </a:ext>
            </a:extLst>
          </p:cNvPr>
          <p:cNvCxnSpPr>
            <a:cxnSpLocks/>
          </p:cNvCxnSpPr>
          <p:nvPr/>
        </p:nvCxnSpPr>
        <p:spPr>
          <a:xfrm>
            <a:off x="7461509" y="1345788"/>
            <a:ext cx="3188274" cy="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38" name="Straight Connector 37">
            <a:extLst>
              <a:ext uri="{FF2B5EF4-FFF2-40B4-BE49-F238E27FC236}">
                <a16:creationId xmlns:a16="http://schemas.microsoft.com/office/drawing/2014/main" id="{D0630105-4535-48EF-9BED-B2E5AF78D62E}"/>
              </a:ext>
            </a:extLst>
          </p:cNvPr>
          <p:cNvCxnSpPr>
            <a:cxnSpLocks/>
          </p:cNvCxnSpPr>
          <p:nvPr/>
        </p:nvCxnSpPr>
        <p:spPr>
          <a:xfrm>
            <a:off x="7461508" y="5358246"/>
            <a:ext cx="3188274"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2" name="Rectangle 1">
            <a:extLst>
              <a:ext uri="{FF2B5EF4-FFF2-40B4-BE49-F238E27FC236}">
                <a16:creationId xmlns:a16="http://schemas.microsoft.com/office/drawing/2014/main" id="{7F9252F4-CBA3-4172-80EC-7A0E6568E7E3}"/>
              </a:ext>
            </a:extLst>
          </p:cNvPr>
          <p:cNvSpPr/>
          <p:nvPr/>
        </p:nvSpPr>
        <p:spPr>
          <a:xfrm>
            <a:off x="7535854" y="4460425"/>
            <a:ext cx="3039581" cy="369332"/>
          </a:xfrm>
          <a:prstGeom prst="rect">
            <a:avLst/>
          </a:prstGeom>
          <a:solidFill>
            <a:schemeClr val="bg1"/>
          </a:solidFill>
        </p:spPr>
        <p:txBody>
          <a:bodyPr wrap="square">
            <a:spAutoFit/>
          </a:bodyPr>
          <a:lstStyle/>
          <a:p>
            <a:r>
              <a:rPr lang="en-US" sz="1400" b="1" dirty="0"/>
              <a:t>Phenylacetylglycine</a:t>
            </a:r>
          </a:p>
          <a:p>
            <a:endParaRPr lang="en-US" sz="400" b="1" dirty="0"/>
          </a:p>
        </p:txBody>
      </p:sp>
      <p:pic>
        <p:nvPicPr>
          <p:cNvPr id="6" name="Picture 5">
            <a:extLst>
              <a:ext uri="{FF2B5EF4-FFF2-40B4-BE49-F238E27FC236}">
                <a16:creationId xmlns:a16="http://schemas.microsoft.com/office/drawing/2014/main" id="{BDC7C506-C185-4E37-8D50-A1106B821227}"/>
              </a:ext>
            </a:extLst>
          </p:cNvPr>
          <p:cNvPicPr>
            <a:picLocks noChangeAspect="1"/>
          </p:cNvPicPr>
          <p:nvPr/>
        </p:nvPicPr>
        <p:blipFill>
          <a:blip r:embed="rId5"/>
          <a:stretch>
            <a:fillRect/>
          </a:stretch>
        </p:blipFill>
        <p:spPr>
          <a:xfrm>
            <a:off x="7435115" y="3831646"/>
            <a:ext cx="3214666" cy="979061"/>
          </a:xfrm>
          <a:prstGeom prst="rect">
            <a:avLst/>
          </a:prstGeom>
        </p:spPr>
      </p:pic>
      <p:pic>
        <p:nvPicPr>
          <p:cNvPr id="7" name="Picture 6">
            <a:extLst>
              <a:ext uri="{FF2B5EF4-FFF2-40B4-BE49-F238E27FC236}">
                <a16:creationId xmlns:a16="http://schemas.microsoft.com/office/drawing/2014/main" id="{A95A0A13-6035-4304-99E4-F753C51D3431}"/>
              </a:ext>
            </a:extLst>
          </p:cNvPr>
          <p:cNvPicPr>
            <a:picLocks noChangeAspect="1"/>
          </p:cNvPicPr>
          <p:nvPr/>
        </p:nvPicPr>
        <p:blipFill>
          <a:blip r:embed="rId6"/>
          <a:stretch>
            <a:fillRect/>
          </a:stretch>
        </p:blipFill>
        <p:spPr>
          <a:xfrm>
            <a:off x="7435115" y="3363603"/>
            <a:ext cx="3250587" cy="487093"/>
          </a:xfrm>
          <a:prstGeom prst="rect">
            <a:avLst/>
          </a:prstGeom>
        </p:spPr>
      </p:pic>
      <p:pic>
        <p:nvPicPr>
          <p:cNvPr id="8" name="Picture 7">
            <a:extLst>
              <a:ext uri="{FF2B5EF4-FFF2-40B4-BE49-F238E27FC236}">
                <a16:creationId xmlns:a16="http://schemas.microsoft.com/office/drawing/2014/main" id="{66B975F4-F0F2-40B1-8A9E-6E4196F173EF}"/>
              </a:ext>
            </a:extLst>
          </p:cNvPr>
          <p:cNvPicPr>
            <a:picLocks noChangeAspect="1"/>
          </p:cNvPicPr>
          <p:nvPr/>
        </p:nvPicPr>
        <p:blipFill>
          <a:blip r:embed="rId7"/>
          <a:stretch>
            <a:fillRect/>
          </a:stretch>
        </p:blipFill>
        <p:spPr>
          <a:xfrm>
            <a:off x="7449772" y="3160282"/>
            <a:ext cx="3235930" cy="247650"/>
          </a:xfrm>
          <a:prstGeom prst="rect">
            <a:avLst/>
          </a:prstGeom>
        </p:spPr>
      </p:pic>
    </p:spTree>
    <p:extLst>
      <p:ext uri="{BB962C8B-B14F-4D97-AF65-F5344CB8AC3E}">
        <p14:creationId xmlns:p14="http://schemas.microsoft.com/office/powerpoint/2010/main" val="343385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ACA103-F6AD-4655-B172-024F6EF3085F}"/>
              </a:ext>
            </a:extLst>
          </p:cNvPr>
          <p:cNvSpPr>
            <a:spLocks noGrp="1"/>
          </p:cNvSpPr>
          <p:nvPr>
            <p:ph type="body" sz="quarter" idx="15"/>
          </p:nvPr>
        </p:nvSpPr>
        <p:spPr/>
        <p:txBody>
          <a:bodyPr/>
          <a:lstStyle/>
          <a:p>
            <a:r>
              <a:rPr lang="en-US" b="1" dirty="0"/>
              <a:t>Health Goal</a:t>
            </a:r>
            <a:r>
              <a:rPr lang="en-US" dirty="0"/>
              <a:t>: Wants to decrease risk of developing prediabetes/diabetes</a:t>
            </a:r>
          </a:p>
          <a:p>
            <a:endParaRPr lang="en-US" dirty="0"/>
          </a:p>
        </p:txBody>
      </p:sp>
      <p:sp>
        <p:nvSpPr>
          <p:cNvPr id="2" name="Title 1">
            <a:extLst>
              <a:ext uri="{FF2B5EF4-FFF2-40B4-BE49-F238E27FC236}">
                <a16:creationId xmlns:a16="http://schemas.microsoft.com/office/drawing/2014/main" id="{C8015267-28B7-4DEE-BFDF-3515237F26D9}"/>
              </a:ext>
            </a:extLst>
          </p:cNvPr>
          <p:cNvSpPr>
            <a:spLocks noGrp="1"/>
          </p:cNvSpPr>
          <p:nvPr>
            <p:ph type="title"/>
          </p:nvPr>
        </p:nvSpPr>
        <p:spPr/>
        <p:txBody>
          <a:bodyPr/>
          <a:lstStyle/>
          <a:p>
            <a:r>
              <a:rPr lang="en-US" dirty="0"/>
              <a:t>48-year-old Female: </a:t>
            </a:r>
          </a:p>
        </p:txBody>
      </p:sp>
      <p:sp>
        <p:nvSpPr>
          <p:cNvPr id="5" name="Content Placeholder 4">
            <a:extLst>
              <a:ext uri="{FF2B5EF4-FFF2-40B4-BE49-F238E27FC236}">
                <a16:creationId xmlns:a16="http://schemas.microsoft.com/office/drawing/2014/main" id="{A60C2C9D-F9B0-4B4A-B4DD-08C1D2C5565F}"/>
              </a:ext>
            </a:extLst>
          </p:cNvPr>
          <p:cNvSpPr>
            <a:spLocks noGrp="1"/>
          </p:cNvSpPr>
          <p:nvPr>
            <p:ph type="body" sz="quarter" idx="12"/>
          </p:nvPr>
        </p:nvSpPr>
        <p:spPr>
          <a:xfrm>
            <a:off x="381000" y="1638300"/>
            <a:ext cx="11430000" cy="4503008"/>
          </a:xfrm>
        </p:spPr>
        <p:txBody>
          <a:bodyPr/>
          <a:lstStyle/>
          <a:p>
            <a:r>
              <a:rPr lang="en-US" dirty="0"/>
              <a:t>Plan:</a:t>
            </a:r>
          </a:p>
          <a:p>
            <a:pPr lvl="1"/>
            <a:r>
              <a:rPr lang="en-US" dirty="0"/>
              <a:t>Work on sleep hygiene</a:t>
            </a:r>
          </a:p>
          <a:p>
            <a:pPr lvl="1"/>
            <a:r>
              <a:rPr lang="en-US" dirty="0"/>
              <a:t>Increase activity</a:t>
            </a:r>
          </a:p>
          <a:p>
            <a:pPr lvl="1"/>
            <a:endParaRPr lang="en-US" sz="1000" dirty="0"/>
          </a:p>
          <a:p>
            <a:r>
              <a:rPr lang="en-US" dirty="0"/>
              <a:t>Diet: Change to a more Mediterranean diet</a:t>
            </a:r>
          </a:p>
          <a:p>
            <a:pPr lvl="1"/>
            <a:r>
              <a:rPr lang="en-US" dirty="0"/>
              <a:t>High in vegetables, fruits, less wine</a:t>
            </a:r>
          </a:p>
          <a:p>
            <a:pPr lvl="1"/>
            <a:r>
              <a:rPr lang="en-US" dirty="0"/>
              <a:t>Introduce time restricted feeding</a:t>
            </a:r>
          </a:p>
          <a:p>
            <a:endParaRPr lang="en-US" sz="1000" dirty="0"/>
          </a:p>
          <a:p>
            <a:r>
              <a:rPr lang="en-US" dirty="0"/>
              <a:t>Supplement Support:</a:t>
            </a:r>
          </a:p>
          <a:p>
            <a:pPr lvl="1"/>
            <a:r>
              <a:rPr lang="en-US" dirty="0"/>
              <a:t>CoQ10 (200mg/d capsules) </a:t>
            </a:r>
          </a:p>
          <a:p>
            <a:pPr lvl="1"/>
            <a:r>
              <a:rPr lang="en-US" dirty="0"/>
              <a:t>Complete Multi</a:t>
            </a:r>
          </a:p>
          <a:p>
            <a:pPr lvl="1"/>
            <a:r>
              <a:rPr lang="en-US" dirty="0"/>
              <a:t>B supreme  </a:t>
            </a:r>
          </a:p>
          <a:p>
            <a:pPr lvl="1"/>
            <a:r>
              <a:rPr lang="en-US" dirty="0"/>
              <a:t>Glycine support</a:t>
            </a:r>
          </a:p>
          <a:p>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89972CA2-5EB4-4BF5-91B7-8E02DBAE3F70}"/>
              </a:ext>
            </a:extLst>
          </p:cNvPr>
          <p:cNvPicPr>
            <a:picLocks noChangeAspect="1"/>
          </p:cNvPicPr>
          <p:nvPr/>
        </p:nvPicPr>
        <p:blipFill>
          <a:blip r:embed="rId3"/>
          <a:stretch>
            <a:fillRect/>
          </a:stretch>
        </p:blipFill>
        <p:spPr>
          <a:xfrm>
            <a:off x="7121352" y="2416962"/>
            <a:ext cx="3710806" cy="2024076"/>
          </a:xfrm>
          <a:prstGeom prst="rect">
            <a:avLst/>
          </a:prstGeom>
        </p:spPr>
      </p:pic>
    </p:spTree>
    <p:extLst>
      <p:ext uri="{BB962C8B-B14F-4D97-AF65-F5344CB8AC3E}">
        <p14:creationId xmlns:p14="http://schemas.microsoft.com/office/powerpoint/2010/main" val="406299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4">
            <a:extLst>
              <a:ext uri="{FF2B5EF4-FFF2-40B4-BE49-F238E27FC236}">
                <a16:creationId xmlns:a16="http://schemas.microsoft.com/office/drawing/2014/main" id="{66EA9A04-078C-4C24-B536-26EC05759E43}"/>
              </a:ext>
            </a:extLst>
          </p:cNvPr>
          <p:cNvSpPr txBox="1">
            <a:spLocks/>
          </p:cNvSpPr>
          <p:nvPr/>
        </p:nvSpPr>
        <p:spPr>
          <a:xfrm>
            <a:off x="6172200" y="1854212"/>
            <a:ext cx="5181600" cy="29260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4" name="Title 3">
            <a:extLst>
              <a:ext uri="{FF2B5EF4-FFF2-40B4-BE49-F238E27FC236}">
                <a16:creationId xmlns:a16="http://schemas.microsoft.com/office/drawing/2014/main" id="{FD7E034B-8194-4D89-A602-2429DBA11510}"/>
              </a:ext>
            </a:extLst>
          </p:cNvPr>
          <p:cNvSpPr>
            <a:spLocks noGrp="1"/>
          </p:cNvSpPr>
          <p:nvPr>
            <p:ph type="title"/>
          </p:nvPr>
        </p:nvSpPr>
        <p:spPr/>
        <p:txBody>
          <a:bodyPr/>
          <a:lstStyle/>
          <a:p>
            <a:r>
              <a:rPr lang="en-US" dirty="0"/>
              <a:t>Goal: Weight Loss and Better Health</a:t>
            </a:r>
            <a:br>
              <a:rPr lang="en-US" dirty="0"/>
            </a:br>
            <a:endParaRPr lang="en-US" dirty="0"/>
          </a:p>
        </p:txBody>
      </p:sp>
      <p:sp>
        <p:nvSpPr>
          <p:cNvPr id="5" name="Content Placeholder 4">
            <a:extLst>
              <a:ext uri="{FF2B5EF4-FFF2-40B4-BE49-F238E27FC236}">
                <a16:creationId xmlns:a16="http://schemas.microsoft.com/office/drawing/2014/main" id="{1C285CF2-3470-4A12-916A-7A09745BF19D}"/>
              </a:ext>
            </a:extLst>
          </p:cNvPr>
          <p:cNvSpPr>
            <a:spLocks noGrp="1"/>
          </p:cNvSpPr>
          <p:nvPr>
            <p:ph sz="half" idx="1"/>
          </p:nvPr>
        </p:nvSpPr>
        <p:spPr>
          <a:xfrm>
            <a:off x="561974" y="1003664"/>
            <a:ext cx="5610225" cy="4945443"/>
          </a:xfrm>
        </p:spPr>
        <p:txBody>
          <a:bodyPr/>
          <a:lstStyle/>
          <a:p>
            <a:r>
              <a:rPr lang="en-US" sz="2000" dirty="0"/>
              <a:t>Gastrointestinal issues for ~6 years,? irritable bowel syndrome, constipation, perimenopausal</a:t>
            </a:r>
          </a:p>
          <a:p>
            <a:endParaRPr lang="en-US" sz="2000" dirty="0"/>
          </a:p>
          <a:p>
            <a:r>
              <a:rPr lang="en-US" sz="2000" dirty="0"/>
              <a:t>Family history of cardiovascular disease, considering taking statins</a:t>
            </a:r>
          </a:p>
          <a:p>
            <a:pPr lvl="1"/>
            <a:r>
              <a:rPr lang="en-US" dirty="0"/>
              <a:t>LDL: 141</a:t>
            </a:r>
          </a:p>
          <a:p>
            <a:pPr lvl="1"/>
            <a:r>
              <a:rPr lang="en-US" sz="2000" dirty="0" err="1"/>
              <a:t>ApoB</a:t>
            </a:r>
            <a:r>
              <a:rPr lang="en-US" sz="2000" dirty="0"/>
              <a:t>: “elevated”</a:t>
            </a:r>
          </a:p>
          <a:p>
            <a:pPr lvl="1"/>
            <a:r>
              <a:rPr lang="en-US" sz="2000" dirty="0"/>
              <a:t>BMI: 31</a:t>
            </a:r>
          </a:p>
          <a:p>
            <a:endParaRPr lang="en-US" sz="2000" dirty="0"/>
          </a:p>
          <a:p>
            <a:r>
              <a:rPr lang="en-US" sz="2000" dirty="0"/>
              <a:t>Diet: Standard American Diet, trying to eat more meat (protein), less carbohydrate (fiber)</a:t>
            </a:r>
          </a:p>
          <a:p>
            <a:r>
              <a:rPr lang="en-US" sz="2000" dirty="0"/>
              <a:t>Activity: has a pedometer gets ~3k steps/day</a:t>
            </a:r>
          </a:p>
          <a:p>
            <a:endParaRPr lang="en-US" dirty="0"/>
          </a:p>
          <a:p>
            <a:r>
              <a:rPr lang="en-US" b="1" dirty="0"/>
              <a:t>Starting with urine metabolomics</a:t>
            </a:r>
          </a:p>
          <a:p>
            <a:endParaRPr lang="en-US" dirty="0"/>
          </a:p>
        </p:txBody>
      </p:sp>
      <p:pic>
        <p:nvPicPr>
          <p:cNvPr id="9" name="Content Placeholder 8">
            <a:extLst>
              <a:ext uri="{FF2B5EF4-FFF2-40B4-BE49-F238E27FC236}">
                <a16:creationId xmlns:a16="http://schemas.microsoft.com/office/drawing/2014/main" id="{06963E2C-76FF-4298-ACCF-9C3FED7D5F75}"/>
              </a:ext>
            </a:extLst>
          </p:cNvPr>
          <p:cNvPicPr>
            <a:picLocks noGrp="1" noChangeAspect="1"/>
          </p:cNvPicPr>
          <p:nvPr>
            <p:ph sz="half" idx="2"/>
          </p:nvPr>
        </p:nvPicPr>
        <p:blipFill>
          <a:blip r:embed="rId3"/>
          <a:stretch>
            <a:fillRect/>
          </a:stretch>
        </p:blipFill>
        <p:spPr>
          <a:xfrm>
            <a:off x="7096125" y="1206602"/>
            <a:ext cx="4533900" cy="4314825"/>
          </a:xfrm>
          <a:prstGeom prst="rect">
            <a:avLst/>
          </a:prstGeom>
        </p:spPr>
      </p:pic>
    </p:spTree>
    <p:extLst>
      <p:ext uri="{BB962C8B-B14F-4D97-AF65-F5344CB8AC3E}">
        <p14:creationId xmlns:p14="http://schemas.microsoft.com/office/powerpoint/2010/main" val="3823804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20A12-2ADA-4095-836D-4DEA747C9CE3}"/>
              </a:ext>
            </a:extLst>
          </p:cNvPr>
          <p:cNvPicPr>
            <a:picLocks noChangeAspect="1"/>
          </p:cNvPicPr>
          <p:nvPr/>
        </p:nvPicPr>
        <p:blipFill rotWithShape="1">
          <a:blip r:embed="rId3">
            <a:clrChange>
              <a:clrFrom>
                <a:srgbClr val="FFFFFF"/>
              </a:clrFrom>
              <a:clrTo>
                <a:srgbClr val="FFFFFF">
                  <a:alpha val="0"/>
                </a:srgbClr>
              </a:clrTo>
            </a:clrChange>
          </a:blip>
          <a:srcRect l="412" t="940" r="412" b="393"/>
          <a:stretch/>
        </p:blipFill>
        <p:spPr>
          <a:xfrm>
            <a:off x="1336088" y="90887"/>
            <a:ext cx="8978126" cy="6451296"/>
          </a:xfrm>
          <a:prstGeom prst="rect">
            <a:avLst/>
          </a:prstGeom>
          <a:ln>
            <a:noFill/>
          </a:ln>
        </p:spPr>
      </p:pic>
      <p:sp>
        <p:nvSpPr>
          <p:cNvPr id="4" name="Rectangle 3">
            <a:extLst>
              <a:ext uri="{FF2B5EF4-FFF2-40B4-BE49-F238E27FC236}">
                <a16:creationId xmlns:a16="http://schemas.microsoft.com/office/drawing/2014/main" id="{E0D53B8A-A815-40B4-B4A3-E4BDF69E90D5}"/>
              </a:ext>
            </a:extLst>
          </p:cNvPr>
          <p:cNvSpPr/>
          <p:nvPr/>
        </p:nvSpPr>
        <p:spPr>
          <a:xfrm>
            <a:off x="7995314" y="5628967"/>
            <a:ext cx="4196686" cy="400110"/>
          </a:xfrm>
          <a:prstGeom prst="rect">
            <a:avLst/>
          </a:prstGeom>
        </p:spPr>
        <p:txBody>
          <a:bodyPr wrap="square">
            <a:spAutoFit/>
          </a:bodyPr>
          <a:lstStyle/>
          <a:p>
            <a:pPr algn="r"/>
            <a:r>
              <a:rPr lang="en-US" sz="1000" dirty="0"/>
              <a:t>British Nutrition Foundation Nutrition </a:t>
            </a:r>
          </a:p>
          <a:p>
            <a:pPr algn="r"/>
            <a:r>
              <a:rPr lang="en-US" sz="1000" dirty="0"/>
              <a:t>Bulletin, (2019) 44, 216–227</a:t>
            </a:r>
          </a:p>
        </p:txBody>
      </p:sp>
      <p:sp>
        <p:nvSpPr>
          <p:cNvPr id="5" name="Rectangle 4">
            <a:extLst>
              <a:ext uri="{FF2B5EF4-FFF2-40B4-BE49-F238E27FC236}">
                <a16:creationId xmlns:a16="http://schemas.microsoft.com/office/drawing/2014/main" id="{EF45D8EC-B912-409D-9EB0-118B465BBC8C}"/>
              </a:ext>
            </a:extLst>
          </p:cNvPr>
          <p:cNvSpPr/>
          <p:nvPr/>
        </p:nvSpPr>
        <p:spPr>
          <a:xfrm>
            <a:off x="6968046" y="4050767"/>
            <a:ext cx="1285929" cy="261610"/>
          </a:xfrm>
          <a:prstGeom prst="rect">
            <a:avLst/>
          </a:prstGeom>
        </p:spPr>
        <p:txBody>
          <a:bodyPr wrap="none">
            <a:spAutoFit/>
          </a:bodyPr>
          <a:lstStyle/>
          <a:p>
            <a:r>
              <a:rPr lang="en-US" sz="1100" b="1" dirty="0">
                <a:solidFill>
                  <a:schemeClr val="bg2">
                    <a:lumMod val="50000"/>
                  </a:schemeClr>
                </a:solidFill>
              </a:rPr>
              <a:t>(Indoleacetic acid) </a:t>
            </a:r>
          </a:p>
        </p:txBody>
      </p:sp>
      <p:sp>
        <p:nvSpPr>
          <p:cNvPr id="11" name="Rectangle 10">
            <a:extLst>
              <a:ext uri="{FF2B5EF4-FFF2-40B4-BE49-F238E27FC236}">
                <a16:creationId xmlns:a16="http://schemas.microsoft.com/office/drawing/2014/main" id="{5620850D-3090-4A38-A7EB-87C9A057D11D}"/>
              </a:ext>
            </a:extLst>
          </p:cNvPr>
          <p:cNvSpPr/>
          <p:nvPr/>
        </p:nvSpPr>
        <p:spPr>
          <a:xfrm>
            <a:off x="8296522" y="2680798"/>
            <a:ext cx="2435026" cy="307777"/>
          </a:xfrm>
          <a:prstGeom prst="rect">
            <a:avLst/>
          </a:prstGeom>
        </p:spPr>
        <p:txBody>
          <a:bodyPr wrap="none">
            <a:spAutoFit/>
          </a:bodyPr>
          <a:lstStyle/>
          <a:p>
            <a:r>
              <a:rPr lang="en-US" sz="1400" dirty="0">
                <a:solidFill>
                  <a:srgbClr val="FF0000"/>
                </a:solidFill>
              </a:rPr>
              <a:t>Choline/Carnitine Metabolites</a:t>
            </a:r>
          </a:p>
        </p:txBody>
      </p:sp>
      <p:sp>
        <p:nvSpPr>
          <p:cNvPr id="12" name="Rectangle 11">
            <a:extLst>
              <a:ext uri="{FF2B5EF4-FFF2-40B4-BE49-F238E27FC236}">
                <a16:creationId xmlns:a16="http://schemas.microsoft.com/office/drawing/2014/main" id="{E1613EFB-78E3-470D-9AF6-DE99DC43C360}"/>
              </a:ext>
            </a:extLst>
          </p:cNvPr>
          <p:cNvSpPr/>
          <p:nvPr/>
        </p:nvSpPr>
        <p:spPr>
          <a:xfrm>
            <a:off x="4103168" y="2059130"/>
            <a:ext cx="1175194" cy="523220"/>
          </a:xfrm>
          <a:prstGeom prst="rect">
            <a:avLst/>
          </a:prstGeom>
        </p:spPr>
        <p:txBody>
          <a:bodyPr wrap="none">
            <a:spAutoFit/>
          </a:bodyPr>
          <a:lstStyle/>
          <a:p>
            <a:r>
              <a:rPr lang="en-US" sz="1400" b="1" dirty="0">
                <a:solidFill>
                  <a:srgbClr val="00B0F0"/>
                </a:solidFill>
              </a:rPr>
              <a:t>Ellagitannins </a:t>
            </a:r>
          </a:p>
          <a:p>
            <a:r>
              <a:rPr lang="en-US" sz="1400" b="1" dirty="0">
                <a:solidFill>
                  <a:srgbClr val="00B0F0"/>
                </a:solidFill>
              </a:rPr>
              <a:t>Metabolites</a:t>
            </a:r>
            <a:endParaRPr lang="en-US" sz="1400" b="1" dirty="0"/>
          </a:p>
        </p:txBody>
      </p:sp>
      <p:sp>
        <p:nvSpPr>
          <p:cNvPr id="13" name="Rectangle 12">
            <a:extLst>
              <a:ext uri="{FF2B5EF4-FFF2-40B4-BE49-F238E27FC236}">
                <a16:creationId xmlns:a16="http://schemas.microsoft.com/office/drawing/2014/main" id="{20D9BBC8-8334-406B-ADD1-650A0D57DA83}"/>
              </a:ext>
            </a:extLst>
          </p:cNvPr>
          <p:cNvSpPr/>
          <p:nvPr/>
        </p:nvSpPr>
        <p:spPr>
          <a:xfrm>
            <a:off x="2816533" y="2123283"/>
            <a:ext cx="1083630" cy="523220"/>
          </a:xfrm>
          <a:prstGeom prst="rect">
            <a:avLst/>
          </a:prstGeom>
        </p:spPr>
        <p:txBody>
          <a:bodyPr wrap="none">
            <a:spAutoFit/>
          </a:bodyPr>
          <a:lstStyle/>
          <a:p>
            <a:r>
              <a:rPr lang="en-US" sz="1400" b="1" dirty="0">
                <a:solidFill>
                  <a:srgbClr val="99CC00"/>
                </a:solidFill>
              </a:rPr>
              <a:t>Lignan  </a:t>
            </a:r>
          </a:p>
          <a:p>
            <a:r>
              <a:rPr lang="en-US" sz="1400" b="1" dirty="0">
                <a:solidFill>
                  <a:srgbClr val="99CC00"/>
                </a:solidFill>
              </a:rPr>
              <a:t>Metabolites</a:t>
            </a:r>
          </a:p>
        </p:txBody>
      </p:sp>
      <p:sp>
        <p:nvSpPr>
          <p:cNvPr id="14" name="Rectangle 13">
            <a:extLst>
              <a:ext uri="{FF2B5EF4-FFF2-40B4-BE49-F238E27FC236}">
                <a16:creationId xmlns:a16="http://schemas.microsoft.com/office/drawing/2014/main" id="{222FE695-70BB-42A4-A56B-2BF8B04D48C1}"/>
              </a:ext>
            </a:extLst>
          </p:cNvPr>
          <p:cNvSpPr/>
          <p:nvPr/>
        </p:nvSpPr>
        <p:spPr>
          <a:xfrm>
            <a:off x="3082189" y="3585809"/>
            <a:ext cx="993926" cy="523220"/>
          </a:xfrm>
          <a:prstGeom prst="rect">
            <a:avLst/>
          </a:prstGeom>
        </p:spPr>
        <p:txBody>
          <a:bodyPr wrap="none">
            <a:spAutoFit/>
          </a:bodyPr>
          <a:lstStyle/>
          <a:p>
            <a:r>
              <a:rPr lang="en-US" sz="1400" dirty="0">
                <a:solidFill>
                  <a:schemeClr val="accent2">
                    <a:lumMod val="75000"/>
                  </a:schemeClr>
                </a:solidFill>
              </a:rPr>
              <a:t>Phenolic </a:t>
            </a:r>
          </a:p>
          <a:p>
            <a:r>
              <a:rPr lang="en-US" sz="1400" dirty="0">
                <a:solidFill>
                  <a:schemeClr val="accent2">
                    <a:lumMod val="75000"/>
                  </a:schemeClr>
                </a:solidFill>
              </a:rPr>
              <a:t>Metabolite</a:t>
            </a:r>
          </a:p>
        </p:txBody>
      </p:sp>
      <p:sp>
        <p:nvSpPr>
          <p:cNvPr id="15" name="Rectangle 14">
            <a:extLst>
              <a:ext uri="{FF2B5EF4-FFF2-40B4-BE49-F238E27FC236}">
                <a16:creationId xmlns:a16="http://schemas.microsoft.com/office/drawing/2014/main" id="{90AFD544-F28A-4469-8E51-DBA6DEEC387A}"/>
              </a:ext>
            </a:extLst>
          </p:cNvPr>
          <p:cNvSpPr/>
          <p:nvPr/>
        </p:nvSpPr>
        <p:spPr>
          <a:xfrm>
            <a:off x="3082189" y="3081170"/>
            <a:ext cx="1147365" cy="461665"/>
          </a:xfrm>
          <a:prstGeom prst="rect">
            <a:avLst/>
          </a:prstGeom>
          <a:solidFill>
            <a:schemeClr val="bg1"/>
          </a:solidFill>
        </p:spPr>
        <p:txBody>
          <a:bodyPr wrap="none">
            <a:spAutoFit/>
          </a:bodyPr>
          <a:lstStyle/>
          <a:p>
            <a:r>
              <a:rPr lang="en-US" sz="1200" b="1" dirty="0">
                <a:solidFill>
                  <a:srgbClr val="CC66FF"/>
                </a:solidFill>
              </a:rPr>
              <a:t>Phytoestrogen </a:t>
            </a:r>
          </a:p>
          <a:p>
            <a:r>
              <a:rPr lang="en-US" sz="1200" b="1" dirty="0">
                <a:solidFill>
                  <a:srgbClr val="CC66FF"/>
                </a:solidFill>
              </a:rPr>
              <a:t>Metabolites</a:t>
            </a:r>
          </a:p>
        </p:txBody>
      </p:sp>
      <p:sp>
        <p:nvSpPr>
          <p:cNvPr id="16" name="TextBox 15">
            <a:extLst>
              <a:ext uri="{FF2B5EF4-FFF2-40B4-BE49-F238E27FC236}">
                <a16:creationId xmlns:a16="http://schemas.microsoft.com/office/drawing/2014/main" id="{9EBE8235-CDFB-4051-AB99-ABE578AB317E}"/>
              </a:ext>
            </a:extLst>
          </p:cNvPr>
          <p:cNvSpPr txBox="1"/>
          <p:nvPr/>
        </p:nvSpPr>
        <p:spPr>
          <a:xfrm>
            <a:off x="8572502" y="3847419"/>
            <a:ext cx="2984471" cy="307777"/>
          </a:xfrm>
          <a:prstGeom prst="rect">
            <a:avLst/>
          </a:prstGeom>
          <a:noFill/>
        </p:spPr>
        <p:txBody>
          <a:bodyPr wrap="none" rtlCol="0">
            <a:spAutoFit/>
          </a:bodyPr>
          <a:lstStyle/>
          <a:p>
            <a:r>
              <a:rPr lang="en-US" sz="1400" b="1" dirty="0"/>
              <a:t>&amp; Phenylalanine/Tyrosine Catabolites</a:t>
            </a:r>
          </a:p>
        </p:txBody>
      </p:sp>
      <p:sp>
        <p:nvSpPr>
          <p:cNvPr id="17" name="Rectangle 16">
            <a:extLst>
              <a:ext uri="{FF2B5EF4-FFF2-40B4-BE49-F238E27FC236}">
                <a16:creationId xmlns:a16="http://schemas.microsoft.com/office/drawing/2014/main" id="{46334A86-2B27-4BB9-A462-B48B28230BFB}"/>
              </a:ext>
            </a:extLst>
          </p:cNvPr>
          <p:cNvSpPr/>
          <p:nvPr/>
        </p:nvSpPr>
        <p:spPr>
          <a:xfrm>
            <a:off x="8722863" y="4075722"/>
            <a:ext cx="2683748" cy="430887"/>
          </a:xfrm>
          <a:prstGeom prst="rect">
            <a:avLst/>
          </a:prstGeom>
        </p:spPr>
        <p:txBody>
          <a:bodyPr wrap="none">
            <a:spAutoFit/>
          </a:bodyPr>
          <a:lstStyle/>
          <a:p>
            <a:pPr algn="r"/>
            <a:r>
              <a:rPr lang="en-US" sz="1100" dirty="0">
                <a:solidFill>
                  <a:schemeClr val="bg2">
                    <a:lumMod val="50000"/>
                  </a:schemeClr>
                </a:solidFill>
              </a:rPr>
              <a:t>(p-cresols, </a:t>
            </a:r>
            <a:r>
              <a:rPr lang="en-US" sz="1100" dirty="0">
                <a:solidFill>
                  <a:schemeClr val="accent1">
                    <a:lumMod val="50000"/>
                  </a:schemeClr>
                </a:solidFill>
              </a:rPr>
              <a:t>3-Hydroxyphenylacetic acid, </a:t>
            </a:r>
          </a:p>
          <a:p>
            <a:pPr algn="r"/>
            <a:r>
              <a:rPr lang="en-US" sz="1100" dirty="0">
                <a:solidFill>
                  <a:schemeClr val="accent1">
                    <a:lumMod val="50000"/>
                  </a:schemeClr>
                </a:solidFill>
              </a:rPr>
              <a:t>p-</a:t>
            </a:r>
            <a:r>
              <a:rPr lang="en-US" sz="1100" dirty="0" err="1">
                <a:solidFill>
                  <a:schemeClr val="accent1">
                    <a:lumMod val="50000"/>
                  </a:schemeClr>
                </a:solidFill>
              </a:rPr>
              <a:t>Hydroxyphenylacetic</a:t>
            </a:r>
            <a:r>
              <a:rPr lang="en-US" sz="1100" dirty="0">
                <a:solidFill>
                  <a:schemeClr val="accent1">
                    <a:lumMod val="50000"/>
                  </a:schemeClr>
                </a:solidFill>
              </a:rPr>
              <a:t> acid </a:t>
            </a:r>
          </a:p>
        </p:txBody>
      </p:sp>
      <p:sp>
        <p:nvSpPr>
          <p:cNvPr id="18" name="Rectangle 17">
            <a:extLst>
              <a:ext uri="{FF2B5EF4-FFF2-40B4-BE49-F238E27FC236}">
                <a16:creationId xmlns:a16="http://schemas.microsoft.com/office/drawing/2014/main" id="{13C828AD-0AD7-47B9-B579-50067893581D}"/>
              </a:ext>
            </a:extLst>
          </p:cNvPr>
          <p:cNvSpPr/>
          <p:nvPr/>
        </p:nvSpPr>
        <p:spPr>
          <a:xfrm>
            <a:off x="7962447" y="3265836"/>
            <a:ext cx="2734595" cy="276999"/>
          </a:xfrm>
          <a:prstGeom prst="rect">
            <a:avLst/>
          </a:prstGeom>
        </p:spPr>
        <p:txBody>
          <a:bodyPr wrap="none">
            <a:spAutoFit/>
          </a:bodyPr>
          <a:lstStyle/>
          <a:p>
            <a:r>
              <a:rPr lang="en-US" sz="1200" b="1" dirty="0">
                <a:solidFill>
                  <a:schemeClr val="bg2">
                    <a:lumMod val="50000"/>
                  </a:schemeClr>
                </a:solidFill>
              </a:rPr>
              <a:t>(valerate, iso-valerate and iso-butyrate) </a:t>
            </a:r>
          </a:p>
        </p:txBody>
      </p:sp>
    </p:spTree>
    <p:extLst>
      <p:ext uri="{BB962C8B-B14F-4D97-AF65-F5344CB8AC3E}">
        <p14:creationId xmlns:p14="http://schemas.microsoft.com/office/powerpoint/2010/main" val="608092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5D64-8F06-4B85-9ED9-4145951B7D67}"/>
              </a:ext>
            </a:extLst>
          </p:cNvPr>
          <p:cNvSpPr>
            <a:spLocks noGrp="1"/>
          </p:cNvSpPr>
          <p:nvPr>
            <p:ph type="title"/>
          </p:nvPr>
        </p:nvSpPr>
        <p:spPr/>
        <p:txBody>
          <a:bodyPr/>
          <a:lstStyle/>
          <a:p>
            <a:r>
              <a:rPr lang="en-US" dirty="0"/>
              <a:t>Proteolytic Microbial Metabolites</a:t>
            </a:r>
          </a:p>
        </p:txBody>
      </p:sp>
      <p:sp>
        <p:nvSpPr>
          <p:cNvPr id="3" name="Content Placeholder 2">
            <a:extLst>
              <a:ext uri="{FF2B5EF4-FFF2-40B4-BE49-F238E27FC236}">
                <a16:creationId xmlns:a16="http://schemas.microsoft.com/office/drawing/2014/main" id="{18D6B8B6-6785-4D1D-8202-AFE85430A70E}"/>
              </a:ext>
            </a:extLst>
          </p:cNvPr>
          <p:cNvSpPr>
            <a:spLocks noGrp="1"/>
          </p:cNvSpPr>
          <p:nvPr>
            <p:ph type="body" sz="quarter" idx="12"/>
          </p:nvPr>
        </p:nvSpPr>
        <p:spPr>
          <a:xfrm>
            <a:off x="471618" y="983390"/>
            <a:ext cx="5562598" cy="5355625"/>
          </a:xfrm>
        </p:spPr>
        <p:txBody>
          <a:bodyPr/>
          <a:lstStyle/>
          <a:p>
            <a:pPr>
              <a:spcBef>
                <a:spcPts val="1200"/>
              </a:spcBef>
            </a:pPr>
            <a:r>
              <a:rPr lang="en-US" sz="2200" dirty="0"/>
              <a:t>Proteolytic metabolites impact both the gut and systemic circulation, leading to bioactive molecules that can increase negative reactions, inflammatory. responses, tissue permeability, etc. </a:t>
            </a:r>
          </a:p>
          <a:p>
            <a:pPr>
              <a:spcBef>
                <a:spcPts val="1200"/>
              </a:spcBef>
            </a:pPr>
            <a:r>
              <a:rPr lang="en-US" sz="2200" dirty="0"/>
              <a:t>Proteolytic metabolites have been implicated in metabolic disease, including obesity, diabetes, colitis and non-alcoholic fatty liver disease.</a:t>
            </a:r>
          </a:p>
          <a:p>
            <a:pPr>
              <a:spcBef>
                <a:spcPts val="1200"/>
              </a:spcBef>
            </a:pPr>
            <a:r>
              <a:rPr lang="en-US" sz="2200" dirty="0"/>
              <a:t>The amino acids with significant information in urine are:</a:t>
            </a:r>
          </a:p>
          <a:p>
            <a:pPr lvl="1"/>
            <a:r>
              <a:rPr lang="en-US" dirty="0"/>
              <a:t>Phenylalanine</a:t>
            </a:r>
          </a:p>
          <a:p>
            <a:pPr lvl="1"/>
            <a:r>
              <a:rPr lang="en-US" dirty="0"/>
              <a:t>Tyrosine</a:t>
            </a:r>
          </a:p>
          <a:p>
            <a:pPr lvl="1"/>
            <a:r>
              <a:rPr lang="en-US" dirty="0"/>
              <a:t>Tryptophan</a:t>
            </a:r>
          </a:p>
        </p:txBody>
      </p:sp>
      <p:sp>
        <p:nvSpPr>
          <p:cNvPr id="16" name="Rectangle 15">
            <a:extLst>
              <a:ext uri="{FF2B5EF4-FFF2-40B4-BE49-F238E27FC236}">
                <a16:creationId xmlns:a16="http://schemas.microsoft.com/office/drawing/2014/main" id="{2BC655FD-88F2-4522-BDEF-CDA295F13DBC}"/>
              </a:ext>
            </a:extLst>
          </p:cNvPr>
          <p:cNvSpPr/>
          <p:nvPr/>
        </p:nvSpPr>
        <p:spPr>
          <a:xfrm>
            <a:off x="6248400" y="5020961"/>
            <a:ext cx="708454" cy="341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17" name="Picture 16">
            <a:extLst>
              <a:ext uri="{FF2B5EF4-FFF2-40B4-BE49-F238E27FC236}">
                <a16:creationId xmlns:a16="http://schemas.microsoft.com/office/drawing/2014/main" id="{99480493-7719-431A-BC42-91D985CF5697}"/>
              </a:ext>
            </a:extLst>
          </p:cNvPr>
          <p:cNvPicPr>
            <a:picLocks noChangeAspect="1"/>
          </p:cNvPicPr>
          <p:nvPr/>
        </p:nvPicPr>
        <p:blipFill>
          <a:blip r:embed="rId3"/>
          <a:stretch>
            <a:fillRect/>
          </a:stretch>
        </p:blipFill>
        <p:spPr>
          <a:xfrm>
            <a:off x="6157785" y="1261874"/>
            <a:ext cx="5681919" cy="4035966"/>
          </a:xfrm>
          <a:prstGeom prst="rect">
            <a:avLst/>
          </a:prstGeom>
        </p:spPr>
      </p:pic>
      <p:sp>
        <p:nvSpPr>
          <p:cNvPr id="18" name="Rectangle 17">
            <a:extLst>
              <a:ext uri="{FF2B5EF4-FFF2-40B4-BE49-F238E27FC236}">
                <a16:creationId xmlns:a16="http://schemas.microsoft.com/office/drawing/2014/main" id="{973F031F-8D86-42D2-821C-8B3ED5B14006}"/>
              </a:ext>
            </a:extLst>
          </p:cNvPr>
          <p:cNvSpPr/>
          <p:nvPr/>
        </p:nvSpPr>
        <p:spPr>
          <a:xfrm>
            <a:off x="6248400" y="5138687"/>
            <a:ext cx="3249827" cy="183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1E4BAA9-46D9-4478-908D-08432009135D}"/>
              </a:ext>
            </a:extLst>
          </p:cNvPr>
          <p:cNvSpPr/>
          <p:nvPr/>
        </p:nvSpPr>
        <p:spPr>
          <a:xfrm>
            <a:off x="10623535" y="1289796"/>
            <a:ext cx="1187462" cy="662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ADB95C6-D0C0-4CE2-B5BE-A7F38388F0DF}"/>
              </a:ext>
            </a:extLst>
          </p:cNvPr>
          <p:cNvSpPr/>
          <p:nvPr/>
        </p:nvSpPr>
        <p:spPr>
          <a:xfrm>
            <a:off x="6145427" y="3920407"/>
            <a:ext cx="1021491" cy="1442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95A245A-9E4A-4E35-91B5-E3150187D9C3}"/>
              </a:ext>
            </a:extLst>
          </p:cNvPr>
          <p:cNvPicPr>
            <a:picLocks noChangeAspect="1"/>
          </p:cNvPicPr>
          <p:nvPr/>
        </p:nvPicPr>
        <p:blipFill>
          <a:blip r:embed="rId4"/>
          <a:stretch>
            <a:fillRect/>
          </a:stretch>
        </p:blipFill>
        <p:spPr>
          <a:xfrm>
            <a:off x="6145427" y="3444450"/>
            <a:ext cx="1009650" cy="410965"/>
          </a:xfrm>
          <a:prstGeom prst="rect">
            <a:avLst/>
          </a:prstGeom>
        </p:spPr>
      </p:pic>
    </p:spTree>
    <p:extLst>
      <p:ext uri="{BB962C8B-B14F-4D97-AF65-F5344CB8AC3E}">
        <p14:creationId xmlns:p14="http://schemas.microsoft.com/office/powerpoint/2010/main" val="231448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5B1A-25D7-4287-9E1E-65369006A313}"/>
              </a:ext>
            </a:extLst>
          </p:cNvPr>
          <p:cNvPicPr>
            <a:picLocks noChangeAspect="1"/>
          </p:cNvPicPr>
          <p:nvPr/>
        </p:nvPicPr>
        <p:blipFill>
          <a:blip r:embed="rId3"/>
          <a:stretch>
            <a:fillRect/>
          </a:stretch>
        </p:blipFill>
        <p:spPr>
          <a:xfrm>
            <a:off x="1921038" y="1189309"/>
            <a:ext cx="7865685" cy="5029027"/>
          </a:xfrm>
          <a:prstGeom prst="rect">
            <a:avLst/>
          </a:prstGeom>
        </p:spPr>
      </p:pic>
      <p:sp>
        <p:nvSpPr>
          <p:cNvPr id="3" name="Rectangle 2">
            <a:extLst>
              <a:ext uri="{FF2B5EF4-FFF2-40B4-BE49-F238E27FC236}">
                <a16:creationId xmlns:a16="http://schemas.microsoft.com/office/drawing/2014/main" id="{6282D144-3892-4435-9BCA-F2270F7D6EF6}"/>
              </a:ext>
            </a:extLst>
          </p:cNvPr>
          <p:cNvSpPr/>
          <p:nvPr/>
        </p:nvSpPr>
        <p:spPr>
          <a:xfrm>
            <a:off x="0" y="6218336"/>
            <a:ext cx="3616246" cy="276999"/>
          </a:xfrm>
          <a:prstGeom prst="rect">
            <a:avLst/>
          </a:prstGeom>
        </p:spPr>
        <p:txBody>
          <a:bodyPr wrap="none">
            <a:spAutoFit/>
          </a:bodyPr>
          <a:lstStyle/>
          <a:p>
            <a:r>
              <a:rPr lang="en-US" sz="1200" dirty="0">
                <a:solidFill>
                  <a:schemeClr val="accent5">
                    <a:lumMod val="75000"/>
                  </a:schemeClr>
                </a:solidFill>
              </a:rPr>
              <a:t>Diether, N., Willing, B. Microorganisms 2019, 7, 19</a:t>
            </a:r>
          </a:p>
        </p:txBody>
      </p:sp>
      <p:sp>
        <p:nvSpPr>
          <p:cNvPr id="4" name="Title 1">
            <a:extLst>
              <a:ext uri="{FF2B5EF4-FFF2-40B4-BE49-F238E27FC236}">
                <a16:creationId xmlns:a16="http://schemas.microsoft.com/office/drawing/2014/main" id="{FB5A436A-28C7-404B-8C33-DD456A59CEB9}"/>
              </a:ext>
            </a:extLst>
          </p:cNvPr>
          <p:cNvSpPr txBox="1">
            <a:spLocks/>
          </p:cNvSpPr>
          <p:nvPr/>
        </p:nvSpPr>
        <p:spPr>
          <a:xfrm>
            <a:off x="381000" y="274320"/>
            <a:ext cx="10242535" cy="475957"/>
          </a:xfrm>
          <a:prstGeom prst="rect">
            <a:avLst/>
          </a:prstGeom>
        </p:spPr>
        <p:txBody>
          <a:bodyPr/>
          <a:lstStyle>
            <a:lvl1pPr algn="l" defTabSz="914400" rtl="0" eaLnBrk="1" latinLnBrk="0" hangingPunct="1">
              <a:lnSpc>
                <a:spcPct val="100000"/>
              </a:lnSpc>
              <a:spcBef>
                <a:spcPct val="0"/>
              </a:spcBef>
              <a:buNone/>
              <a:defRPr sz="3200" b="1" kern="1200" cap="none" baseline="0">
                <a:solidFill>
                  <a:schemeClr val="accent2"/>
                </a:solidFill>
                <a:latin typeface="+mj-lt"/>
                <a:ea typeface="+mj-ea"/>
                <a:cs typeface="+mj-cs"/>
              </a:defRPr>
            </a:lvl1pPr>
          </a:lstStyle>
          <a:p>
            <a:r>
              <a:rPr lang="en-US"/>
              <a:t>Proteolytic Microbial Metabolites</a:t>
            </a:r>
            <a:endParaRPr lang="en-US" dirty="0"/>
          </a:p>
        </p:txBody>
      </p:sp>
    </p:spTree>
    <p:extLst>
      <p:ext uri="{BB962C8B-B14F-4D97-AF65-F5344CB8AC3E}">
        <p14:creationId xmlns:p14="http://schemas.microsoft.com/office/powerpoint/2010/main" val="1773384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D6B8B6-6785-4D1D-8202-AFE85430A70E}"/>
              </a:ext>
            </a:extLst>
          </p:cNvPr>
          <p:cNvSpPr>
            <a:spLocks noGrp="1"/>
          </p:cNvSpPr>
          <p:nvPr>
            <p:ph idx="1"/>
          </p:nvPr>
        </p:nvSpPr>
        <p:spPr>
          <a:xfrm>
            <a:off x="381000" y="990599"/>
            <a:ext cx="11430000" cy="7459337"/>
          </a:xfrm>
        </p:spPr>
        <p:txBody>
          <a:bodyPr/>
          <a:lstStyle/>
          <a:p>
            <a:pPr marL="0" indent="0">
              <a:buNone/>
            </a:pPr>
            <a:r>
              <a:rPr lang="en-US" b="1" dirty="0"/>
              <a:t>p-Cresol </a:t>
            </a:r>
            <a:r>
              <a:rPr lang="en-US" dirty="0"/>
              <a:t>(</a:t>
            </a:r>
            <a:r>
              <a:rPr lang="en-US" dirty="0">
                <a:hlinkClick r:id="rId3">
                  <a:extLst>
                    <a:ext uri="{A12FA001-AC4F-418D-AE19-62706E023703}">
                      <ahyp:hlinkClr xmlns:ahyp="http://schemas.microsoft.com/office/drawing/2018/hyperlinkcolor" val="tx"/>
                    </a:ext>
                  </a:extLst>
                </a:hlinkClick>
              </a:rPr>
              <a:t>4-Hydroxybenzeneacetate</a:t>
            </a:r>
            <a:r>
              <a:rPr lang="en-US" dirty="0"/>
              <a:t>)</a:t>
            </a:r>
          </a:p>
          <a:p>
            <a:pPr>
              <a:spcBef>
                <a:spcPts val="1200"/>
              </a:spcBef>
            </a:pPr>
            <a:r>
              <a:rPr lang="en-US" sz="2000" dirty="0"/>
              <a:t>Phenylalanine ➞ Tyrosine (microbiota) ➞ p-</a:t>
            </a:r>
            <a:r>
              <a:rPr lang="en-US" sz="2000" dirty="0" err="1"/>
              <a:t>Hydroxyphenylacetic</a:t>
            </a:r>
            <a:r>
              <a:rPr lang="en-US" sz="2000" dirty="0"/>
              <a:t> acid ➞(putrefaction) ➞ p-cresol</a:t>
            </a:r>
          </a:p>
          <a:p>
            <a:pPr lvl="0">
              <a:spcBef>
                <a:spcPts val="600"/>
              </a:spcBef>
            </a:pPr>
            <a:r>
              <a:rPr lang="en-US" sz="2000" dirty="0"/>
              <a:t>Urinary p-cresol is implicated in kidney disease, found higher in ASD, ASD severity, GI conditions such as colon cancer.</a:t>
            </a:r>
          </a:p>
          <a:p>
            <a:pPr lvl="0">
              <a:spcBef>
                <a:spcPts val="600"/>
              </a:spcBef>
            </a:pPr>
            <a:r>
              <a:rPr lang="en-US" sz="2000" dirty="0"/>
              <a:t>In a large review of metabolites in the general population p-cresol clustered with TMAO. </a:t>
            </a:r>
          </a:p>
          <a:p>
            <a:pPr lvl="0">
              <a:spcBef>
                <a:spcPts val="600"/>
              </a:spcBef>
            </a:pPr>
            <a:r>
              <a:rPr lang="en-US" sz="2000" dirty="0"/>
              <a:t>People with high levels of p-cresol-producing bacteria and eating a diet low in sulfur-containing foods (garlic, onions, cabbage) may be more prone to acetaminophen toxicity.</a:t>
            </a:r>
          </a:p>
          <a:p>
            <a:pPr lvl="2">
              <a:spcBef>
                <a:spcPts val="0"/>
              </a:spcBef>
              <a:buFont typeface="Courier New" panose="02070309020205020404" pitchFamily="49" charset="0"/>
              <a:buChar char="o"/>
            </a:pPr>
            <a:r>
              <a:rPr lang="en-US" dirty="0"/>
              <a:t>Higher levels associated with chronic constipation. </a:t>
            </a:r>
          </a:p>
          <a:p>
            <a:pPr>
              <a:spcBef>
                <a:spcPts val="600"/>
              </a:spcBef>
            </a:pPr>
            <a:r>
              <a:rPr lang="en-US" sz="2000" dirty="0"/>
              <a:t>Urinary p-cresol excretion was significantly decreased after wheat bran extract intake at 10 g/d.</a:t>
            </a:r>
          </a:p>
          <a:p>
            <a:pPr lvl="2">
              <a:spcBef>
                <a:spcPts val="0"/>
              </a:spcBef>
              <a:buFont typeface="Courier New" panose="02070309020205020404" pitchFamily="49" charset="0"/>
              <a:buChar char="o"/>
            </a:pPr>
            <a:r>
              <a:rPr lang="en-US" dirty="0"/>
              <a:t>Fecal </a:t>
            </a:r>
            <a:r>
              <a:rPr lang="en-US" i="1" dirty="0" err="1"/>
              <a:t>Bifidobacteria</a:t>
            </a:r>
            <a:r>
              <a:rPr lang="en-US" dirty="0"/>
              <a:t> levels were significantly increased.</a:t>
            </a:r>
          </a:p>
          <a:p>
            <a:pPr lvl="0">
              <a:spcBef>
                <a:spcPts val="1200"/>
              </a:spcBef>
            </a:pPr>
            <a:endParaRPr lang="en-US" dirty="0"/>
          </a:p>
          <a:p>
            <a:pPr marL="0" lvl="0" indent="0">
              <a:buNone/>
            </a:pPr>
            <a:endParaRPr lang="en-US" dirty="0"/>
          </a:p>
        </p:txBody>
      </p:sp>
      <p:sp>
        <p:nvSpPr>
          <p:cNvPr id="5" name="Title 1">
            <a:extLst>
              <a:ext uri="{FF2B5EF4-FFF2-40B4-BE49-F238E27FC236}">
                <a16:creationId xmlns:a16="http://schemas.microsoft.com/office/drawing/2014/main" id="{289332C7-29F2-49DC-ACBB-58AABBF2D674}"/>
              </a:ext>
            </a:extLst>
          </p:cNvPr>
          <p:cNvSpPr txBox="1">
            <a:spLocks/>
          </p:cNvSpPr>
          <p:nvPr/>
        </p:nvSpPr>
        <p:spPr>
          <a:xfrm>
            <a:off x="381000" y="283501"/>
            <a:ext cx="10242535" cy="475957"/>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kern="1200" cap="none" baseline="0">
                <a:solidFill>
                  <a:schemeClr val="accent2"/>
                </a:solidFill>
                <a:latin typeface="+mj-lt"/>
                <a:ea typeface="+mj-ea"/>
                <a:cs typeface="+mj-cs"/>
              </a:defRPr>
            </a:lvl1pPr>
          </a:lstStyle>
          <a:p>
            <a:r>
              <a:rPr lang="en-US" dirty="0"/>
              <a:t>Tyrosine Microbial Metabolites</a:t>
            </a:r>
          </a:p>
        </p:txBody>
      </p:sp>
      <p:pic>
        <p:nvPicPr>
          <p:cNvPr id="10" name="Picture 9">
            <a:extLst>
              <a:ext uri="{FF2B5EF4-FFF2-40B4-BE49-F238E27FC236}">
                <a16:creationId xmlns:a16="http://schemas.microsoft.com/office/drawing/2014/main" id="{99243B9D-9BAB-488C-BF4F-A74D6EA058A5}"/>
              </a:ext>
            </a:extLst>
          </p:cNvPr>
          <p:cNvPicPr>
            <a:picLocks noChangeAspect="1"/>
          </p:cNvPicPr>
          <p:nvPr/>
        </p:nvPicPr>
        <p:blipFill>
          <a:blip r:embed="rId4"/>
          <a:stretch>
            <a:fillRect/>
          </a:stretch>
        </p:blipFill>
        <p:spPr>
          <a:xfrm>
            <a:off x="601290" y="5081430"/>
            <a:ext cx="2710870" cy="1047843"/>
          </a:xfrm>
          <a:prstGeom prst="rect">
            <a:avLst/>
          </a:prstGeom>
        </p:spPr>
      </p:pic>
      <p:sp>
        <p:nvSpPr>
          <p:cNvPr id="11" name="Rectangle 10">
            <a:extLst>
              <a:ext uri="{FF2B5EF4-FFF2-40B4-BE49-F238E27FC236}">
                <a16:creationId xmlns:a16="http://schemas.microsoft.com/office/drawing/2014/main" id="{1D6DC450-9E36-4EF9-8F8E-7E946CC4F9BC}"/>
              </a:ext>
            </a:extLst>
          </p:cNvPr>
          <p:cNvSpPr/>
          <p:nvPr/>
        </p:nvSpPr>
        <p:spPr>
          <a:xfrm>
            <a:off x="6096000" y="5529109"/>
            <a:ext cx="6096000" cy="600164"/>
          </a:xfrm>
          <a:prstGeom prst="rect">
            <a:avLst/>
          </a:prstGeom>
        </p:spPr>
        <p:txBody>
          <a:bodyPr>
            <a:spAutoFit/>
          </a:bodyPr>
          <a:lstStyle/>
          <a:p>
            <a:pPr algn="r"/>
            <a:r>
              <a:rPr lang="en-US" sz="1100" i="1" dirty="0">
                <a:solidFill>
                  <a:schemeClr val="accent5">
                    <a:lumMod val="75000"/>
                  </a:schemeClr>
                </a:solidFill>
              </a:rPr>
              <a:t>Br J </a:t>
            </a:r>
            <a:r>
              <a:rPr lang="en-US" sz="1100" i="1" dirty="0" err="1">
                <a:solidFill>
                  <a:schemeClr val="accent5">
                    <a:lumMod val="75000"/>
                  </a:schemeClr>
                </a:solidFill>
              </a:rPr>
              <a:t>Nutr</a:t>
            </a:r>
            <a:r>
              <a:rPr lang="en-US" sz="1100" dirty="0">
                <a:solidFill>
                  <a:schemeClr val="accent5">
                    <a:lumMod val="75000"/>
                  </a:schemeClr>
                </a:solidFill>
              </a:rPr>
              <a:t>. 2012;108(12):2229–2242.</a:t>
            </a:r>
          </a:p>
          <a:p>
            <a:pPr algn="r"/>
            <a:r>
              <a:rPr lang="en-US" sz="1100" i="1" dirty="0">
                <a:solidFill>
                  <a:schemeClr val="accent5">
                    <a:lumMod val="75000"/>
                  </a:schemeClr>
                </a:solidFill>
              </a:rPr>
              <a:t>Autism Res</a:t>
            </a:r>
            <a:r>
              <a:rPr lang="en-US" sz="1100" dirty="0">
                <a:solidFill>
                  <a:schemeClr val="accent5">
                    <a:lumMod val="75000"/>
                  </a:schemeClr>
                </a:solidFill>
              </a:rPr>
              <a:t>. 2016;9(7):752–759.</a:t>
            </a:r>
          </a:p>
          <a:p>
            <a:pPr algn="r"/>
            <a:r>
              <a:rPr lang="en-US" sz="1100" i="1" dirty="0">
                <a:solidFill>
                  <a:schemeClr val="accent5">
                    <a:lumMod val="75000"/>
                  </a:schemeClr>
                </a:solidFill>
              </a:rPr>
              <a:t>BMC Nephrol</a:t>
            </a:r>
            <a:r>
              <a:rPr lang="en-US" sz="1100" dirty="0">
                <a:solidFill>
                  <a:schemeClr val="accent5">
                    <a:lumMod val="75000"/>
                  </a:schemeClr>
                </a:solidFill>
              </a:rPr>
              <a:t>. 2014;15:87..</a:t>
            </a:r>
          </a:p>
        </p:txBody>
      </p:sp>
    </p:spTree>
    <p:extLst>
      <p:ext uri="{BB962C8B-B14F-4D97-AF65-F5344CB8AC3E}">
        <p14:creationId xmlns:p14="http://schemas.microsoft.com/office/powerpoint/2010/main" val="334076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5D64-8F06-4B85-9ED9-4145951B7D67}"/>
              </a:ext>
            </a:extLst>
          </p:cNvPr>
          <p:cNvSpPr>
            <a:spLocks noGrp="1"/>
          </p:cNvSpPr>
          <p:nvPr>
            <p:ph type="title"/>
          </p:nvPr>
        </p:nvSpPr>
        <p:spPr/>
        <p:txBody>
          <a:bodyPr/>
          <a:lstStyle/>
          <a:p>
            <a:r>
              <a:rPr lang="en-US" dirty="0"/>
              <a:t>Tryptophan Microbial Metabolites</a:t>
            </a:r>
          </a:p>
        </p:txBody>
      </p:sp>
      <p:sp>
        <p:nvSpPr>
          <p:cNvPr id="3" name="Content Placeholder 2">
            <a:extLst>
              <a:ext uri="{FF2B5EF4-FFF2-40B4-BE49-F238E27FC236}">
                <a16:creationId xmlns:a16="http://schemas.microsoft.com/office/drawing/2014/main" id="{18D6B8B6-6785-4D1D-8202-AFE85430A70E}"/>
              </a:ext>
            </a:extLst>
          </p:cNvPr>
          <p:cNvSpPr>
            <a:spLocks noGrp="1"/>
          </p:cNvSpPr>
          <p:nvPr>
            <p:ph idx="1"/>
          </p:nvPr>
        </p:nvSpPr>
        <p:spPr/>
        <p:txBody>
          <a:bodyPr/>
          <a:lstStyle/>
          <a:p>
            <a:pPr marL="0" indent="0">
              <a:buNone/>
            </a:pPr>
            <a:r>
              <a:rPr lang="en-US" b="1" dirty="0"/>
              <a:t>3-Indoleacetic acid or Indoleacetic acid (IAA)</a:t>
            </a:r>
          </a:p>
          <a:p>
            <a:pPr>
              <a:spcBef>
                <a:spcPts val="1200"/>
              </a:spcBef>
            </a:pPr>
            <a:r>
              <a:rPr lang="en-US" dirty="0"/>
              <a:t>Tryptophan (microbiota) ➞ Indole acetamide ➞ 3-Indoleacetic acid</a:t>
            </a:r>
          </a:p>
          <a:p>
            <a:pPr>
              <a:spcBef>
                <a:spcPts val="1200"/>
              </a:spcBef>
            </a:pPr>
            <a:r>
              <a:rPr lang="en-US" dirty="0"/>
              <a:t>Tryptophan is involved in the balance between intestinal immune tolerance and gut microbiota maintenance via tryptophan metabolites.</a:t>
            </a:r>
          </a:p>
          <a:p>
            <a:pPr lvl="1">
              <a:spcBef>
                <a:spcPts val="1200"/>
              </a:spcBef>
            </a:pPr>
            <a:r>
              <a:rPr lang="en-US" dirty="0" err="1"/>
              <a:t>AhR</a:t>
            </a:r>
            <a:r>
              <a:rPr lang="en-US" dirty="0"/>
              <a:t> is activated (or deactivated) by a number of indole derivatives. </a:t>
            </a:r>
          </a:p>
          <a:p>
            <a:pPr lvl="1">
              <a:spcBef>
                <a:spcPts val="1200"/>
              </a:spcBef>
            </a:pPr>
            <a:r>
              <a:rPr lang="en-US" dirty="0"/>
              <a:t>Bacterial tryptophan metabolites impact gut microbial composition, microbial metabolism, the host's immune system, the host-microbiome interface, and host immune system-intestinal microbiota interactions. </a:t>
            </a:r>
          </a:p>
          <a:p>
            <a:pPr>
              <a:spcBef>
                <a:spcPts val="1200"/>
              </a:spcBef>
            </a:pPr>
            <a:r>
              <a:rPr lang="en-US" dirty="0"/>
              <a:t> Patients with epithelial cancers, ASD, liver disease, had elevated levels.</a:t>
            </a:r>
          </a:p>
          <a:p>
            <a:endParaRPr lang="en-US" dirty="0"/>
          </a:p>
        </p:txBody>
      </p:sp>
      <p:sp>
        <p:nvSpPr>
          <p:cNvPr id="4" name="Rectangle 3">
            <a:extLst>
              <a:ext uri="{FF2B5EF4-FFF2-40B4-BE49-F238E27FC236}">
                <a16:creationId xmlns:a16="http://schemas.microsoft.com/office/drawing/2014/main" id="{35371AD2-DAEA-4D79-AB12-75015D944318}"/>
              </a:ext>
            </a:extLst>
          </p:cNvPr>
          <p:cNvSpPr/>
          <p:nvPr/>
        </p:nvSpPr>
        <p:spPr>
          <a:xfrm>
            <a:off x="9356608" y="5790168"/>
            <a:ext cx="2835392" cy="276999"/>
          </a:xfrm>
          <a:prstGeom prst="rect">
            <a:avLst/>
          </a:prstGeom>
        </p:spPr>
        <p:txBody>
          <a:bodyPr wrap="none">
            <a:spAutoFit/>
          </a:bodyPr>
          <a:lstStyle/>
          <a:p>
            <a:pPr algn="r"/>
            <a:r>
              <a:rPr lang="en-US" sz="1200" dirty="0">
                <a:solidFill>
                  <a:schemeClr val="accent5">
                    <a:lumMod val="75000"/>
                  </a:schemeClr>
                </a:solidFill>
                <a:latin typeface="BlinkMacSystemFont"/>
              </a:rPr>
              <a:t>Front Cell </a:t>
            </a:r>
            <a:r>
              <a:rPr lang="en-US" sz="1200" dirty="0" err="1">
                <a:solidFill>
                  <a:schemeClr val="accent5">
                    <a:lumMod val="75000"/>
                  </a:schemeClr>
                </a:solidFill>
                <a:latin typeface="BlinkMacSystemFont"/>
              </a:rPr>
              <a:t>Inect</a:t>
            </a:r>
            <a:r>
              <a:rPr lang="en-US" sz="1200" dirty="0">
                <a:solidFill>
                  <a:schemeClr val="accent5">
                    <a:lumMod val="75000"/>
                  </a:schemeClr>
                </a:solidFill>
                <a:latin typeface="BlinkMacSystemFont"/>
              </a:rPr>
              <a:t> Microbial 2018 Feb 6;8:13.</a:t>
            </a:r>
            <a:endParaRPr lang="en-US" sz="1200" dirty="0">
              <a:solidFill>
                <a:schemeClr val="accent5">
                  <a:lumMod val="75000"/>
                </a:schemeClr>
              </a:solidFill>
            </a:endParaRPr>
          </a:p>
        </p:txBody>
      </p:sp>
    </p:spTree>
    <p:extLst>
      <p:ext uri="{BB962C8B-B14F-4D97-AF65-F5344CB8AC3E}">
        <p14:creationId xmlns:p14="http://schemas.microsoft.com/office/powerpoint/2010/main" val="3455193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CC1C5-7DEB-4B7E-9187-9FAF90AB0CC5}"/>
              </a:ext>
            </a:extLst>
          </p:cNvPr>
          <p:cNvSpPr>
            <a:spLocks noGrp="1"/>
          </p:cNvSpPr>
          <p:nvPr>
            <p:ph type="title"/>
          </p:nvPr>
        </p:nvSpPr>
        <p:spPr/>
        <p:txBody>
          <a:bodyPr/>
          <a:lstStyle/>
          <a:p>
            <a:r>
              <a:rPr lang="en-US" dirty="0"/>
              <a:t>Tryptophan Microbial Metabolites</a:t>
            </a:r>
          </a:p>
        </p:txBody>
      </p:sp>
      <p:pic>
        <p:nvPicPr>
          <p:cNvPr id="5" name="Picture 4">
            <a:extLst>
              <a:ext uri="{FF2B5EF4-FFF2-40B4-BE49-F238E27FC236}">
                <a16:creationId xmlns:a16="http://schemas.microsoft.com/office/drawing/2014/main" id="{3216EAEE-C176-4F90-B206-1AE509B17379}"/>
              </a:ext>
            </a:extLst>
          </p:cNvPr>
          <p:cNvPicPr>
            <a:picLocks noChangeAspect="1"/>
          </p:cNvPicPr>
          <p:nvPr/>
        </p:nvPicPr>
        <p:blipFill>
          <a:blip r:embed="rId3"/>
          <a:stretch>
            <a:fillRect/>
          </a:stretch>
        </p:blipFill>
        <p:spPr>
          <a:xfrm>
            <a:off x="2551571" y="879166"/>
            <a:ext cx="6554478" cy="4755515"/>
          </a:xfrm>
          <a:prstGeom prst="rect">
            <a:avLst/>
          </a:prstGeom>
        </p:spPr>
      </p:pic>
      <p:sp>
        <p:nvSpPr>
          <p:cNvPr id="7" name="Rectangle 6">
            <a:extLst>
              <a:ext uri="{FF2B5EF4-FFF2-40B4-BE49-F238E27FC236}">
                <a16:creationId xmlns:a16="http://schemas.microsoft.com/office/drawing/2014/main" id="{33AC22E0-FCE4-4B54-B4B6-53311A0A719F}"/>
              </a:ext>
            </a:extLst>
          </p:cNvPr>
          <p:cNvSpPr/>
          <p:nvPr/>
        </p:nvSpPr>
        <p:spPr>
          <a:xfrm>
            <a:off x="9356608" y="5790168"/>
            <a:ext cx="2835392" cy="276999"/>
          </a:xfrm>
          <a:prstGeom prst="rect">
            <a:avLst/>
          </a:prstGeom>
        </p:spPr>
        <p:txBody>
          <a:bodyPr wrap="none">
            <a:spAutoFit/>
          </a:bodyPr>
          <a:lstStyle/>
          <a:p>
            <a:pPr algn="r"/>
            <a:r>
              <a:rPr lang="en-US" sz="1200" dirty="0">
                <a:solidFill>
                  <a:schemeClr val="accent1">
                    <a:lumMod val="50000"/>
                  </a:schemeClr>
                </a:solidFill>
                <a:latin typeface="BlinkMacSystemFont"/>
              </a:rPr>
              <a:t>Front Cell </a:t>
            </a:r>
            <a:r>
              <a:rPr lang="en-US" sz="1200" dirty="0" err="1">
                <a:solidFill>
                  <a:schemeClr val="accent1">
                    <a:lumMod val="50000"/>
                  </a:schemeClr>
                </a:solidFill>
                <a:latin typeface="BlinkMacSystemFont"/>
              </a:rPr>
              <a:t>Inect</a:t>
            </a:r>
            <a:r>
              <a:rPr lang="en-US" sz="1200" dirty="0">
                <a:solidFill>
                  <a:schemeClr val="accent1">
                    <a:lumMod val="50000"/>
                  </a:schemeClr>
                </a:solidFill>
                <a:latin typeface="BlinkMacSystemFont"/>
              </a:rPr>
              <a:t> Microbial 2018 Feb 6;8:13.</a:t>
            </a:r>
            <a:endParaRPr lang="en-US" sz="1200" dirty="0">
              <a:solidFill>
                <a:schemeClr val="accent1">
                  <a:lumMod val="50000"/>
                </a:schemeClr>
              </a:solidFill>
            </a:endParaRPr>
          </a:p>
        </p:txBody>
      </p:sp>
    </p:spTree>
    <p:extLst>
      <p:ext uri="{BB962C8B-B14F-4D97-AF65-F5344CB8AC3E}">
        <p14:creationId xmlns:p14="http://schemas.microsoft.com/office/powerpoint/2010/main" val="84378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C5E3-B99B-4555-A176-C8DEFA7BC7D7}"/>
              </a:ext>
            </a:extLst>
          </p:cNvPr>
          <p:cNvSpPr>
            <a:spLocks noGrp="1"/>
          </p:cNvSpPr>
          <p:nvPr>
            <p:ph type="title"/>
          </p:nvPr>
        </p:nvSpPr>
        <p:spPr>
          <a:xfrm>
            <a:off x="397240" y="291337"/>
            <a:ext cx="10315506" cy="475957"/>
          </a:xfrm>
        </p:spPr>
        <p:txBody>
          <a:bodyPr/>
          <a:lstStyle/>
          <a:p>
            <a:r>
              <a:rPr lang="en-US" dirty="0">
                <a:solidFill>
                  <a:schemeClr val="accent5">
                    <a:lumMod val="75000"/>
                  </a:schemeClr>
                </a:solidFill>
              </a:rPr>
              <a:t>Early Metabolomics</a:t>
            </a:r>
          </a:p>
        </p:txBody>
      </p:sp>
      <p:sp>
        <p:nvSpPr>
          <p:cNvPr id="3" name="Content Placeholder 2">
            <a:extLst>
              <a:ext uri="{FF2B5EF4-FFF2-40B4-BE49-F238E27FC236}">
                <a16:creationId xmlns:a16="http://schemas.microsoft.com/office/drawing/2014/main" id="{E273DCA2-278A-4B22-ABE0-B419C4624AE0}"/>
              </a:ext>
            </a:extLst>
          </p:cNvPr>
          <p:cNvSpPr>
            <a:spLocks noGrp="1"/>
          </p:cNvSpPr>
          <p:nvPr>
            <p:ph idx="1"/>
          </p:nvPr>
        </p:nvSpPr>
        <p:spPr>
          <a:xfrm>
            <a:off x="470210" y="1126326"/>
            <a:ext cx="11645095" cy="1002028"/>
          </a:xfrm>
        </p:spPr>
        <p:txBody>
          <a:bodyPr>
            <a:normAutofit/>
          </a:bodyPr>
          <a:lstStyle/>
          <a:p>
            <a:r>
              <a:rPr lang="en-US" sz="2200" dirty="0"/>
              <a:t>Less sensitive detection capabilities</a:t>
            </a:r>
          </a:p>
          <a:p>
            <a:r>
              <a:rPr lang="en-US" sz="2200" dirty="0"/>
              <a:t>Evaluated the difference in sick versus controls </a:t>
            </a:r>
          </a:p>
        </p:txBody>
      </p:sp>
      <p:pic>
        <p:nvPicPr>
          <p:cNvPr id="5" name="Picture 4">
            <a:extLst>
              <a:ext uri="{FF2B5EF4-FFF2-40B4-BE49-F238E27FC236}">
                <a16:creationId xmlns:a16="http://schemas.microsoft.com/office/drawing/2014/main" id="{7447FA7E-3898-4C30-9C87-6DE363BBE1F4}"/>
              </a:ext>
            </a:extLst>
          </p:cNvPr>
          <p:cNvPicPr>
            <a:picLocks noChangeAspect="1"/>
          </p:cNvPicPr>
          <p:nvPr/>
        </p:nvPicPr>
        <p:blipFill>
          <a:blip r:embed="rId3"/>
          <a:stretch>
            <a:fillRect/>
          </a:stretch>
        </p:blipFill>
        <p:spPr>
          <a:xfrm>
            <a:off x="1014761" y="2185509"/>
            <a:ext cx="9697984" cy="3133725"/>
          </a:xfrm>
          <a:prstGeom prst="rect">
            <a:avLst/>
          </a:prstGeom>
        </p:spPr>
      </p:pic>
    </p:spTree>
    <p:extLst>
      <p:ext uri="{BB962C8B-B14F-4D97-AF65-F5344CB8AC3E}">
        <p14:creationId xmlns:p14="http://schemas.microsoft.com/office/powerpoint/2010/main" val="1454477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966FBA-DFBB-46D4-B82D-1616ED8AA618}"/>
              </a:ext>
            </a:extLst>
          </p:cNvPr>
          <p:cNvPicPr>
            <a:picLocks noChangeAspect="1"/>
          </p:cNvPicPr>
          <p:nvPr/>
        </p:nvPicPr>
        <p:blipFill>
          <a:blip r:embed="rId3"/>
          <a:stretch>
            <a:fillRect/>
          </a:stretch>
        </p:blipFill>
        <p:spPr>
          <a:xfrm>
            <a:off x="2471737" y="776287"/>
            <a:ext cx="7248525" cy="5305425"/>
          </a:xfrm>
          <a:prstGeom prst="rect">
            <a:avLst/>
          </a:prstGeom>
        </p:spPr>
      </p:pic>
      <p:sp>
        <p:nvSpPr>
          <p:cNvPr id="3" name="Rectangle 2">
            <a:extLst>
              <a:ext uri="{FF2B5EF4-FFF2-40B4-BE49-F238E27FC236}">
                <a16:creationId xmlns:a16="http://schemas.microsoft.com/office/drawing/2014/main" id="{0EE7E135-2BA8-48CC-8A8B-27D36A30105E}"/>
              </a:ext>
            </a:extLst>
          </p:cNvPr>
          <p:cNvSpPr/>
          <p:nvPr/>
        </p:nvSpPr>
        <p:spPr>
          <a:xfrm>
            <a:off x="0" y="6218336"/>
            <a:ext cx="3616246" cy="276999"/>
          </a:xfrm>
          <a:prstGeom prst="rect">
            <a:avLst/>
          </a:prstGeom>
        </p:spPr>
        <p:txBody>
          <a:bodyPr wrap="none">
            <a:spAutoFit/>
          </a:bodyPr>
          <a:lstStyle/>
          <a:p>
            <a:r>
              <a:rPr lang="en-US" sz="1200" dirty="0">
                <a:solidFill>
                  <a:schemeClr val="accent5">
                    <a:lumMod val="75000"/>
                  </a:schemeClr>
                </a:solidFill>
              </a:rPr>
              <a:t>Diether, N., Willing, B. Microorganisms 2019, 7, 19</a:t>
            </a:r>
          </a:p>
        </p:txBody>
      </p:sp>
    </p:spTree>
    <p:extLst>
      <p:ext uri="{BB962C8B-B14F-4D97-AF65-F5344CB8AC3E}">
        <p14:creationId xmlns:p14="http://schemas.microsoft.com/office/powerpoint/2010/main" val="2044894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4D1C87B-F278-45CF-8278-47E56856719D}"/>
              </a:ext>
            </a:extLst>
          </p:cNvPr>
          <p:cNvSpPr>
            <a:spLocks noGrp="1"/>
          </p:cNvSpPr>
          <p:nvPr>
            <p:ph sz="half" idx="4294967295"/>
          </p:nvPr>
        </p:nvSpPr>
        <p:spPr>
          <a:xfrm>
            <a:off x="838200" y="1911584"/>
            <a:ext cx="5856288" cy="4960938"/>
          </a:xfrm>
        </p:spPr>
        <p:txBody>
          <a:bodyPr>
            <a:normAutofit/>
          </a:bodyPr>
          <a:lstStyle/>
          <a:p>
            <a:r>
              <a:rPr lang="en-US" b="1" dirty="0">
                <a:solidFill>
                  <a:srgbClr val="CC66FF"/>
                </a:solidFill>
              </a:rPr>
              <a:t>Phytoestrogen Metabolites</a:t>
            </a:r>
          </a:p>
          <a:p>
            <a:r>
              <a:rPr lang="en-US" b="1" dirty="0">
                <a:solidFill>
                  <a:srgbClr val="99CC00"/>
                </a:solidFill>
              </a:rPr>
              <a:t>Lignan-Derived Metabolites</a:t>
            </a:r>
          </a:p>
          <a:p>
            <a:r>
              <a:rPr lang="en-US" dirty="0">
                <a:solidFill>
                  <a:schemeClr val="accent2">
                    <a:lumMod val="75000"/>
                  </a:schemeClr>
                </a:solidFill>
              </a:rPr>
              <a:t>Phenolic Metabolite</a:t>
            </a:r>
          </a:p>
          <a:p>
            <a:r>
              <a:rPr lang="en-US" dirty="0">
                <a:solidFill>
                  <a:srgbClr val="00B0F0"/>
                </a:solidFill>
              </a:rPr>
              <a:t>Ellagitannins Metabolites</a:t>
            </a:r>
          </a:p>
          <a:p>
            <a:r>
              <a:rPr lang="en-US" dirty="0">
                <a:solidFill>
                  <a:srgbClr val="FF0000"/>
                </a:solidFill>
              </a:rPr>
              <a:t>Choline and Carnitine Metabolites</a:t>
            </a:r>
          </a:p>
          <a:p>
            <a:endParaRPr lang="en-US" dirty="0">
              <a:solidFill>
                <a:schemeClr val="accent2">
                  <a:lumMod val="75000"/>
                </a:schemeClr>
              </a:solidFill>
            </a:endParaRPr>
          </a:p>
          <a:p>
            <a:endParaRPr lang="en-US" dirty="0">
              <a:solidFill>
                <a:srgbClr val="99CC00"/>
              </a:solidFill>
            </a:endParaRPr>
          </a:p>
          <a:p>
            <a:endParaRPr lang="en-US" dirty="0"/>
          </a:p>
          <a:p>
            <a:endParaRPr lang="en-US" dirty="0"/>
          </a:p>
        </p:txBody>
      </p:sp>
      <p:sp>
        <p:nvSpPr>
          <p:cNvPr id="2" name="Double Bracket 1">
            <a:extLst>
              <a:ext uri="{FF2B5EF4-FFF2-40B4-BE49-F238E27FC236}">
                <a16:creationId xmlns:a16="http://schemas.microsoft.com/office/drawing/2014/main" id="{5FB4B0D4-25E2-42D5-97CA-801D45B4B873}"/>
              </a:ext>
            </a:extLst>
          </p:cNvPr>
          <p:cNvSpPr/>
          <p:nvPr/>
        </p:nvSpPr>
        <p:spPr>
          <a:xfrm>
            <a:off x="7402655" y="2085295"/>
            <a:ext cx="3148906" cy="1648024"/>
          </a:xfrm>
          <a:prstGeom prst="bracketPair">
            <a:avLst/>
          </a:pr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pic>
        <p:nvPicPr>
          <p:cNvPr id="4" name="Picture 3">
            <a:extLst>
              <a:ext uri="{FF2B5EF4-FFF2-40B4-BE49-F238E27FC236}">
                <a16:creationId xmlns:a16="http://schemas.microsoft.com/office/drawing/2014/main" id="{CD3301D0-8551-4651-886C-F5342C807474}"/>
              </a:ext>
            </a:extLst>
          </p:cNvPr>
          <p:cNvPicPr>
            <a:picLocks noChangeAspect="1"/>
          </p:cNvPicPr>
          <p:nvPr/>
        </p:nvPicPr>
        <p:blipFill>
          <a:blip r:embed="rId3"/>
          <a:stretch>
            <a:fillRect/>
          </a:stretch>
        </p:blipFill>
        <p:spPr>
          <a:xfrm>
            <a:off x="7571344" y="2137625"/>
            <a:ext cx="2746299" cy="514691"/>
          </a:xfrm>
          <a:prstGeom prst="rect">
            <a:avLst/>
          </a:prstGeom>
        </p:spPr>
      </p:pic>
      <p:pic>
        <p:nvPicPr>
          <p:cNvPr id="7" name="Picture 6">
            <a:extLst>
              <a:ext uri="{FF2B5EF4-FFF2-40B4-BE49-F238E27FC236}">
                <a16:creationId xmlns:a16="http://schemas.microsoft.com/office/drawing/2014/main" id="{B680B3F4-5471-4BC1-9A1A-0C2B136A4228}"/>
              </a:ext>
            </a:extLst>
          </p:cNvPr>
          <p:cNvPicPr>
            <a:picLocks noChangeAspect="1"/>
          </p:cNvPicPr>
          <p:nvPr/>
        </p:nvPicPr>
        <p:blipFill>
          <a:blip r:embed="rId4"/>
          <a:stretch>
            <a:fillRect/>
          </a:stretch>
        </p:blipFill>
        <p:spPr>
          <a:xfrm>
            <a:off x="7571346" y="1267664"/>
            <a:ext cx="2746297" cy="851362"/>
          </a:xfrm>
          <a:prstGeom prst="rect">
            <a:avLst/>
          </a:prstGeom>
        </p:spPr>
      </p:pic>
      <p:sp>
        <p:nvSpPr>
          <p:cNvPr id="11" name="Double Bracket 10">
            <a:extLst>
              <a:ext uri="{FF2B5EF4-FFF2-40B4-BE49-F238E27FC236}">
                <a16:creationId xmlns:a16="http://schemas.microsoft.com/office/drawing/2014/main" id="{B695CDA6-DAED-4A5C-853C-58DDE9984966}"/>
              </a:ext>
            </a:extLst>
          </p:cNvPr>
          <p:cNvSpPr/>
          <p:nvPr/>
        </p:nvSpPr>
        <p:spPr>
          <a:xfrm>
            <a:off x="7425256" y="1159561"/>
            <a:ext cx="3126305" cy="920420"/>
          </a:xfrm>
          <a:prstGeom prst="bracketPair">
            <a:avLst/>
          </a:prstGeom>
          <a:ln w="57150">
            <a:solidFill>
              <a:srgbClr val="92D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2" name="Double Bracket 11">
            <a:extLst>
              <a:ext uri="{FF2B5EF4-FFF2-40B4-BE49-F238E27FC236}">
                <a16:creationId xmlns:a16="http://schemas.microsoft.com/office/drawing/2014/main" id="{A7B1EC2B-B2E2-4DE0-A359-EB06615B70D3}"/>
              </a:ext>
            </a:extLst>
          </p:cNvPr>
          <p:cNvSpPr/>
          <p:nvPr/>
        </p:nvSpPr>
        <p:spPr>
          <a:xfrm>
            <a:off x="7402655" y="3823068"/>
            <a:ext cx="3148906" cy="1596566"/>
          </a:xfrm>
          <a:prstGeom prst="bracketPair">
            <a:avLst/>
          </a:prstGeom>
          <a:ln w="57150">
            <a:solidFill>
              <a:srgbClr val="00B0F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Double Bracket 12">
            <a:extLst>
              <a:ext uri="{FF2B5EF4-FFF2-40B4-BE49-F238E27FC236}">
                <a16:creationId xmlns:a16="http://schemas.microsoft.com/office/drawing/2014/main" id="{ED5DDCBE-DD73-4342-A6B4-944CA9A38AC3}"/>
              </a:ext>
            </a:extLst>
          </p:cNvPr>
          <p:cNvSpPr/>
          <p:nvPr/>
        </p:nvSpPr>
        <p:spPr>
          <a:xfrm>
            <a:off x="7425256" y="5419634"/>
            <a:ext cx="2982240" cy="838613"/>
          </a:xfrm>
          <a:prstGeom prst="bracketPair">
            <a:avLst/>
          </a:prstGeom>
          <a:ln w="571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Double Bracket 13">
            <a:extLst>
              <a:ext uri="{FF2B5EF4-FFF2-40B4-BE49-F238E27FC236}">
                <a16:creationId xmlns:a16="http://schemas.microsoft.com/office/drawing/2014/main" id="{4DDA9307-C654-4488-9003-31CB253F80F3}"/>
              </a:ext>
            </a:extLst>
          </p:cNvPr>
          <p:cNvSpPr/>
          <p:nvPr/>
        </p:nvSpPr>
        <p:spPr>
          <a:xfrm>
            <a:off x="7425256" y="201706"/>
            <a:ext cx="3126305" cy="842090"/>
          </a:xfrm>
          <a:prstGeom prst="bracketPair">
            <a:avLst/>
          </a:prstGeom>
          <a:ln w="57150">
            <a:solidFill>
              <a:srgbClr val="CC66FF"/>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5" name="Title 1">
            <a:extLst>
              <a:ext uri="{FF2B5EF4-FFF2-40B4-BE49-F238E27FC236}">
                <a16:creationId xmlns:a16="http://schemas.microsoft.com/office/drawing/2014/main" id="{6C277E30-2B29-4FA6-ACE2-DFF5C19B4A2F}"/>
              </a:ext>
            </a:extLst>
          </p:cNvPr>
          <p:cNvSpPr>
            <a:spLocks noGrp="1"/>
          </p:cNvSpPr>
          <p:nvPr>
            <p:ph type="title"/>
          </p:nvPr>
        </p:nvSpPr>
        <p:spPr>
          <a:xfrm>
            <a:off x="838200" y="365125"/>
            <a:ext cx="10515600" cy="1325563"/>
          </a:xfrm>
        </p:spPr>
        <p:txBody>
          <a:bodyPr/>
          <a:lstStyle/>
          <a:p>
            <a:r>
              <a:rPr lang="en-US" b="1" dirty="0"/>
              <a:t>DIETARY MICROBIAL </a:t>
            </a:r>
            <a:br>
              <a:rPr lang="en-US" b="1" dirty="0"/>
            </a:br>
            <a:r>
              <a:rPr lang="en-US" b="1" dirty="0"/>
              <a:t>METABOLITES </a:t>
            </a:r>
            <a:endParaRPr lang="en-US" dirty="0"/>
          </a:p>
        </p:txBody>
      </p:sp>
      <p:pic>
        <p:nvPicPr>
          <p:cNvPr id="3" name="Picture 2">
            <a:extLst>
              <a:ext uri="{FF2B5EF4-FFF2-40B4-BE49-F238E27FC236}">
                <a16:creationId xmlns:a16="http://schemas.microsoft.com/office/drawing/2014/main" id="{1E525A5D-1F07-41C5-B9C8-7833A7A260A7}"/>
              </a:ext>
            </a:extLst>
          </p:cNvPr>
          <p:cNvPicPr>
            <a:picLocks noChangeAspect="1"/>
          </p:cNvPicPr>
          <p:nvPr/>
        </p:nvPicPr>
        <p:blipFill>
          <a:blip r:embed="rId5"/>
          <a:stretch>
            <a:fillRect/>
          </a:stretch>
        </p:blipFill>
        <p:spPr>
          <a:xfrm>
            <a:off x="7571344" y="3367877"/>
            <a:ext cx="2746300" cy="365442"/>
          </a:xfrm>
          <a:prstGeom prst="rect">
            <a:avLst/>
          </a:prstGeom>
        </p:spPr>
      </p:pic>
      <p:pic>
        <p:nvPicPr>
          <p:cNvPr id="9" name="Picture 8">
            <a:extLst>
              <a:ext uri="{FF2B5EF4-FFF2-40B4-BE49-F238E27FC236}">
                <a16:creationId xmlns:a16="http://schemas.microsoft.com/office/drawing/2014/main" id="{9E6FA493-EBC4-4637-B187-FFA9D7B82613}"/>
              </a:ext>
            </a:extLst>
          </p:cNvPr>
          <p:cNvPicPr>
            <a:picLocks noChangeAspect="1"/>
          </p:cNvPicPr>
          <p:nvPr/>
        </p:nvPicPr>
        <p:blipFill>
          <a:blip r:embed="rId6"/>
          <a:stretch>
            <a:fillRect/>
          </a:stretch>
        </p:blipFill>
        <p:spPr>
          <a:xfrm>
            <a:off x="7571346" y="3823069"/>
            <a:ext cx="2746297" cy="2435178"/>
          </a:xfrm>
          <a:prstGeom prst="rect">
            <a:avLst/>
          </a:prstGeom>
        </p:spPr>
      </p:pic>
      <p:pic>
        <p:nvPicPr>
          <p:cNvPr id="16" name="Picture 15">
            <a:extLst>
              <a:ext uri="{FF2B5EF4-FFF2-40B4-BE49-F238E27FC236}">
                <a16:creationId xmlns:a16="http://schemas.microsoft.com/office/drawing/2014/main" id="{CD4B9AAB-6FAE-45B8-9A72-CC03567E4728}"/>
              </a:ext>
            </a:extLst>
          </p:cNvPr>
          <p:cNvPicPr>
            <a:picLocks noChangeAspect="1"/>
          </p:cNvPicPr>
          <p:nvPr/>
        </p:nvPicPr>
        <p:blipFill>
          <a:blip r:embed="rId7"/>
          <a:stretch>
            <a:fillRect/>
          </a:stretch>
        </p:blipFill>
        <p:spPr>
          <a:xfrm>
            <a:off x="7603098" y="552102"/>
            <a:ext cx="2714545" cy="517709"/>
          </a:xfrm>
          <a:prstGeom prst="rect">
            <a:avLst/>
          </a:prstGeom>
        </p:spPr>
      </p:pic>
      <p:pic>
        <p:nvPicPr>
          <p:cNvPr id="17" name="Picture 16">
            <a:extLst>
              <a:ext uri="{FF2B5EF4-FFF2-40B4-BE49-F238E27FC236}">
                <a16:creationId xmlns:a16="http://schemas.microsoft.com/office/drawing/2014/main" id="{BA4D4B41-CE34-409E-B7F3-B52504B3206A}"/>
              </a:ext>
            </a:extLst>
          </p:cNvPr>
          <p:cNvPicPr>
            <a:picLocks noChangeAspect="1"/>
          </p:cNvPicPr>
          <p:nvPr/>
        </p:nvPicPr>
        <p:blipFill>
          <a:blip r:embed="rId8"/>
          <a:stretch>
            <a:fillRect/>
          </a:stretch>
        </p:blipFill>
        <p:spPr>
          <a:xfrm>
            <a:off x="7571346" y="2612462"/>
            <a:ext cx="2746298" cy="795269"/>
          </a:xfrm>
          <a:prstGeom prst="rect">
            <a:avLst/>
          </a:prstGeom>
        </p:spPr>
      </p:pic>
      <p:pic>
        <p:nvPicPr>
          <p:cNvPr id="10" name="Picture 9">
            <a:extLst>
              <a:ext uri="{FF2B5EF4-FFF2-40B4-BE49-F238E27FC236}">
                <a16:creationId xmlns:a16="http://schemas.microsoft.com/office/drawing/2014/main" id="{55FE5AB5-6F43-477E-8F8C-16A5F652EFF7}"/>
              </a:ext>
            </a:extLst>
          </p:cNvPr>
          <p:cNvPicPr>
            <a:picLocks noChangeAspect="1"/>
          </p:cNvPicPr>
          <p:nvPr/>
        </p:nvPicPr>
        <p:blipFill>
          <a:blip r:embed="rId9"/>
          <a:stretch>
            <a:fillRect/>
          </a:stretch>
        </p:blipFill>
        <p:spPr>
          <a:xfrm>
            <a:off x="7603098" y="196392"/>
            <a:ext cx="2845720" cy="450880"/>
          </a:xfrm>
          <a:prstGeom prst="rect">
            <a:avLst/>
          </a:prstGeom>
        </p:spPr>
      </p:pic>
    </p:spTree>
    <p:extLst>
      <p:ext uri="{BB962C8B-B14F-4D97-AF65-F5344CB8AC3E}">
        <p14:creationId xmlns:p14="http://schemas.microsoft.com/office/powerpoint/2010/main" val="1945654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4D1C87B-F278-45CF-8278-47E56856719D}"/>
              </a:ext>
            </a:extLst>
          </p:cNvPr>
          <p:cNvSpPr>
            <a:spLocks noGrp="1"/>
          </p:cNvSpPr>
          <p:nvPr>
            <p:ph sz="half" idx="4294967295"/>
          </p:nvPr>
        </p:nvSpPr>
        <p:spPr>
          <a:xfrm>
            <a:off x="732865" y="1739026"/>
            <a:ext cx="9867402" cy="4795351"/>
          </a:xfrm>
          <a:ln w="9525">
            <a:noFill/>
          </a:ln>
        </p:spPr>
        <p:txBody>
          <a:bodyPr>
            <a:normAutofit/>
          </a:bodyPr>
          <a:lstStyle/>
          <a:p>
            <a:pPr>
              <a:spcBef>
                <a:spcPts val="1200"/>
              </a:spcBef>
            </a:pPr>
            <a:r>
              <a:rPr lang="en-US" sz="2400" b="1" dirty="0" err="1"/>
              <a:t>Equol</a:t>
            </a:r>
            <a:r>
              <a:rPr lang="en-US" sz="2400" dirty="0"/>
              <a:t> is a bacterial metabolite of isoflavones (soy), it gets hydrolyzed to daidzein.  </a:t>
            </a:r>
          </a:p>
          <a:p>
            <a:pPr>
              <a:spcBef>
                <a:spcPts val="1200"/>
              </a:spcBef>
            </a:pPr>
            <a:r>
              <a:rPr lang="en-US" sz="2400" dirty="0" err="1"/>
              <a:t>Equol</a:t>
            </a:r>
            <a:r>
              <a:rPr lang="en-US" sz="2400" dirty="0"/>
              <a:t> is the isoflavone-derived metabolite with the significant estrogenic and antioxidant activity. </a:t>
            </a:r>
          </a:p>
          <a:p>
            <a:pPr>
              <a:spcBef>
                <a:spcPts val="1200"/>
              </a:spcBef>
            </a:pPr>
            <a:r>
              <a:rPr lang="en-US" sz="2400" dirty="0"/>
              <a:t>The ability to produce </a:t>
            </a:r>
            <a:r>
              <a:rPr lang="en-US" sz="2400" dirty="0" err="1"/>
              <a:t>equol</a:t>
            </a:r>
            <a:r>
              <a:rPr lang="en-US" sz="2400" dirty="0"/>
              <a:t> varies among the individuals, because only people who possess the ‘right’ intestinal bacteria are capable of producing </a:t>
            </a:r>
            <a:r>
              <a:rPr lang="en-US" sz="2400" dirty="0" err="1"/>
              <a:t>equol</a:t>
            </a:r>
            <a:r>
              <a:rPr lang="en-US" sz="2400" dirty="0"/>
              <a:t>, and are regarded as </a:t>
            </a:r>
            <a:r>
              <a:rPr lang="en-US" sz="2400" dirty="0" err="1"/>
              <a:t>equol</a:t>
            </a:r>
            <a:r>
              <a:rPr lang="en-US" sz="2400" dirty="0"/>
              <a:t> producers.</a:t>
            </a:r>
          </a:p>
          <a:p>
            <a:pPr lvl="1">
              <a:spcBef>
                <a:spcPts val="1200"/>
              </a:spcBef>
            </a:pPr>
            <a:r>
              <a:rPr lang="en-US" dirty="0"/>
              <a:t>It may be that only specific subjects can fully benefit from soy intake.</a:t>
            </a:r>
            <a:endParaRPr lang="en-US" dirty="0">
              <a:solidFill>
                <a:schemeClr val="accent2">
                  <a:lumMod val="75000"/>
                </a:schemeClr>
              </a:solidFill>
            </a:endParaRPr>
          </a:p>
          <a:p>
            <a:endParaRPr lang="en-US" dirty="0">
              <a:solidFill>
                <a:srgbClr val="99CC00"/>
              </a:solidFill>
            </a:endParaRPr>
          </a:p>
          <a:p>
            <a:pPr marL="0" indent="0">
              <a:buNone/>
            </a:pPr>
            <a:endParaRPr lang="en-US" dirty="0"/>
          </a:p>
          <a:p>
            <a:endParaRPr lang="en-US" dirty="0"/>
          </a:p>
        </p:txBody>
      </p:sp>
      <p:sp>
        <p:nvSpPr>
          <p:cNvPr id="15" name="Title 1">
            <a:extLst>
              <a:ext uri="{FF2B5EF4-FFF2-40B4-BE49-F238E27FC236}">
                <a16:creationId xmlns:a16="http://schemas.microsoft.com/office/drawing/2014/main" id="{6C277E30-2B29-4FA6-ACE2-DFF5C19B4A2F}"/>
              </a:ext>
            </a:extLst>
          </p:cNvPr>
          <p:cNvSpPr>
            <a:spLocks noGrp="1"/>
          </p:cNvSpPr>
          <p:nvPr>
            <p:ph type="title"/>
          </p:nvPr>
        </p:nvSpPr>
        <p:spPr>
          <a:xfrm>
            <a:off x="569259" y="323623"/>
            <a:ext cx="10515600" cy="1325563"/>
          </a:xfrm>
        </p:spPr>
        <p:txBody>
          <a:bodyPr>
            <a:normAutofit/>
          </a:bodyPr>
          <a:lstStyle/>
          <a:p>
            <a:r>
              <a:rPr lang="en-US" sz="3600" b="1" dirty="0"/>
              <a:t>DIETARY MICROBIAL METABOLITES </a:t>
            </a:r>
            <a:br>
              <a:rPr lang="en-US" sz="3600" b="1" dirty="0"/>
            </a:br>
            <a:r>
              <a:rPr lang="en-US" sz="3600" b="0" dirty="0">
                <a:solidFill>
                  <a:srgbClr val="CC66FF"/>
                </a:solidFill>
              </a:rPr>
              <a:t>Phytoestrogen Metabolite:</a:t>
            </a:r>
          </a:p>
        </p:txBody>
      </p:sp>
    </p:spTree>
    <p:extLst>
      <p:ext uri="{BB962C8B-B14F-4D97-AF65-F5344CB8AC3E}">
        <p14:creationId xmlns:p14="http://schemas.microsoft.com/office/powerpoint/2010/main" val="2350560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4D1C87B-F278-45CF-8278-47E56856719D}"/>
              </a:ext>
            </a:extLst>
          </p:cNvPr>
          <p:cNvSpPr>
            <a:spLocks noGrp="1"/>
          </p:cNvSpPr>
          <p:nvPr>
            <p:ph sz="half" idx="4294967295"/>
          </p:nvPr>
        </p:nvSpPr>
        <p:spPr>
          <a:xfrm>
            <a:off x="784412" y="1649185"/>
            <a:ext cx="10188388" cy="4795351"/>
          </a:xfrm>
          <a:ln w="9525">
            <a:noFill/>
          </a:ln>
        </p:spPr>
        <p:txBody>
          <a:bodyPr>
            <a:normAutofit/>
          </a:bodyPr>
          <a:lstStyle/>
          <a:p>
            <a:endParaRPr lang="en-US" dirty="0">
              <a:solidFill>
                <a:srgbClr val="99CC00"/>
              </a:solidFill>
            </a:endParaRPr>
          </a:p>
          <a:p>
            <a:endParaRPr lang="en-US" dirty="0"/>
          </a:p>
          <a:p>
            <a:pPr algn="r"/>
            <a:endParaRPr lang="en-US" dirty="0"/>
          </a:p>
        </p:txBody>
      </p:sp>
      <p:sp>
        <p:nvSpPr>
          <p:cNvPr id="15" name="Title 1">
            <a:extLst>
              <a:ext uri="{FF2B5EF4-FFF2-40B4-BE49-F238E27FC236}">
                <a16:creationId xmlns:a16="http://schemas.microsoft.com/office/drawing/2014/main" id="{6C277E30-2B29-4FA6-ACE2-DFF5C19B4A2F}"/>
              </a:ext>
            </a:extLst>
          </p:cNvPr>
          <p:cNvSpPr>
            <a:spLocks noGrp="1"/>
          </p:cNvSpPr>
          <p:nvPr>
            <p:ph type="title"/>
          </p:nvPr>
        </p:nvSpPr>
        <p:spPr>
          <a:xfrm>
            <a:off x="569259" y="323623"/>
            <a:ext cx="10515600" cy="1325563"/>
          </a:xfrm>
        </p:spPr>
        <p:txBody>
          <a:bodyPr>
            <a:normAutofit/>
          </a:bodyPr>
          <a:lstStyle/>
          <a:p>
            <a:r>
              <a:rPr lang="en-US" sz="3600" b="1" dirty="0"/>
              <a:t>DIETARY MICROBIAL METABOLITES </a:t>
            </a:r>
            <a:br>
              <a:rPr lang="en-US" sz="3600" b="1" dirty="0"/>
            </a:br>
            <a:r>
              <a:rPr lang="en-US" sz="3600" b="0" dirty="0">
                <a:solidFill>
                  <a:srgbClr val="CC66FF"/>
                </a:solidFill>
              </a:rPr>
              <a:t>Phytoestrogen Metabolite:</a:t>
            </a:r>
            <a:endParaRPr lang="en-US" sz="3600" dirty="0">
              <a:solidFill>
                <a:srgbClr val="CC66FF"/>
              </a:solidFill>
            </a:endParaRPr>
          </a:p>
        </p:txBody>
      </p:sp>
      <p:sp>
        <p:nvSpPr>
          <p:cNvPr id="2" name="Rectangle 1">
            <a:extLst>
              <a:ext uri="{FF2B5EF4-FFF2-40B4-BE49-F238E27FC236}">
                <a16:creationId xmlns:a16="http://schemas.microsoft.com/office/drawing/2014/main" id="{C1C5B37C-BD3D-4718-9511-E9C8D5E90AD8}"/>
              </a:ext>
            </a:extLst>
          </p:cNvPr>
          <p:cNvSpPr/>
          <p:nvPr/>
        </p:nvSpPr>
        <p:spPr>
          <a:xfrm>
            <a:off x="676835" y="1645094"/>
            <a:ext cx="10838329" cy="4093428"/>
          </a:xfrm>
          <a:prstGeom prst="rect">
            <a:avLst/>
          </a:prstGeom>
        </p:spPr>
        <p:txBody>
          <a:bodyPr wrap="square">
            <a:spAutoFit/>
          </a:bodyPr>
          <a:lstStyle/>
          <a:p>
            <a:pPr marL="285750" indent="-285750">
              <a:spcBef>
                <a:spcPts val="1200"/>
              </a:spcBef>
              <a:buFont typeface="Arial" panose="020B0604020202020204" pitchFamily="34" charset="0"/>
              <a:buChar char="•"/>
            </a:pPr>
            <a:r>
              <a:rPr lang="en-US" sz="2200" dirty="0">
                <a:solidFill>
                  <a:srgbClr val="000000"/>
                </a:solidFill>
              </a:rPr>
              <a:t>Hops contains the potent phytoestrogen </a:t>
            </a:r>
            <a:r>
              <a:rPr lang="en-US" sz="2200" b="1" dirty="0"/>
              <a:t>8-prenylnarigenin (8-PN) </a:t>
            </a:r>
            <a:r>
              <a:rPr lang="en-US" sz="2200" dirty="0"/>
              <a:t>and has been shown to act as an aromatase inhibitor that could protect women from estrogen carcinogenesis. </a:t>
            </a:r>
          </a:p>
          <a:p>
            <a:pPr marL="742950" lvl="1" indent="-285750">
              <a:spcBef>
                <a:spcPts val="1200"/>
              </a:spcBef>
              <a:buFont typeface="Arial" panose="020B0604020202020204" pitchFamily="34" charset="0"/>
              <a:buChar char="•"/>
            </a:pPr>
            <a:r>
              <a:rPr lang="en-US" sz="2200" dirty="0"/>
              <a:t>Strong 8-PN producers drank less alcohol and had higher theobromine intake. </a:t>
            </a:r>
          </a:p>
          <a:p>
            <a:pPr marL="285750" indent="-285750">
              <a:spcBef>
                <a:spcPts val="1200"/>
              </a:spcBef>
              <a:buFont typeface="Arial" panose="020B0604020202020204" pitchFamily="34" charset="0"/>
              <a:buChar char="•"/>
            </a:pPr>
            <a:r>
              <a:rPr lang="en-US" sz="2200" dirty="0">
                <a:solidFill>
                  <a:schemeClr val="dk1"/>
                </a:solidFill>
              </a:rPr>
              <a:t>8-prenylnaringenin</a:t>
            </a:r>
            <a:r>
              <a:rPr lang="en-US" sz="2200" dirty="0">
                <a:solidFill>
                  <a:srgbClr val="000000"/>
                </a:solidFill>
              </a:rPr>
              <a:t> </a:t>
            </a:r>
            <a:r>
              <a:rPr lang="en-US" sz="2200" dirty="0"/>
              <a:t>belongs to the group of prenylated flavonoids and was shown to be a potent phytoestrogen. </a:t>
            </a:r>
          </a:p>
          <a:p>
            <a:pPr marL="285750" indent="-285750">
              <a:spcBef>
                <a:spcPts val="1200"/>
              </a:spcBef>
              <a:buFont typeface="Arial" panose="020B0604020202020204" pitchFamily="34" charset="0"/>
              <a:buChar char="•"/>
            </a:pPr>
            <a:r>
              <a:rPr lang="en-US" sz="2200" dirty="0">
                <a:solidFill>
                  <a:srgbClr val="000000"/>
                </a:solidFill>
              </a:rPr>
              <a:t> </a:t>
            </a:r>
            <a:r>
              <a:rPr lang="en-US" sz="2200" dirty="0"/>
              <a:t>Clinical trials reported that 8-PN in the form of a standardized hop extract has the ability to alleviate menopausal symptoms.</a:t>
            </a:r>
          </a:p>
          <a:p>
            <a:pPr marL="285750" indent="-285750">
              <a:spcBef>
                <a:spcPts val="1200"/>
              </a:spcBef>
              <a:buFont typeface="Arial" panose="020B0604020202020204" pitchFamily="34" charset="0"/>
              <a:buChar char="•"/>
            </a:pPr>
            <a:r>
              <a:rPr lang="en-US" sz="2200" dirty="0"/>
              <a:t>A positive trend between methane excretion (via breath tests) and urine 8-PN production (50 healthy post-menopausal women). </a:t>
            </a:r>
          </a:p>
        </p:txBody>
      </p:sp>
      <p:sp>
        <p:nvSpPr>
          <p:cNvPr id="3" name="Rectangle 2">
            <a:extLst>
              <a:ext uri="{FF2B5EF4-FFF2-40B4-BE49-F238E27FC236}">
                <a16:creationId xmlns:a16="http://schemas.microsoft.com/office/drawing/2014/main" id="{D6825BA9-1D3F-40C4-B426-D0CBD40066CE}"/>
              </a:ext>
            </a:extLst>
          </p:cNvPr>
          <p:cNvSpPr/>
          <p:nvPr/>
        </p:nvSpPr>
        <p:spPr>
          <a:xfrm>
            <a:off x="9021388" y="5437982"/>
            <a:ext cx="3170612" cy="646331"/>
          </a:xfrm>
          <a:prstGeom prst="rect">
            <a:avLst/>
          </a:prstGeom>
        </p:spPr>
        <p:txBody>
          <a:bodyPr wrap="none">
            <a:spAutoFit/>
          </a:bodyPr>
          <a:lstStyle/>
          <a:p>
            <a:pPr algn="r"/>
            <a:r>
              <a:rPr lang="en-US" sz="1200" dirty="0">
                <a:solidFill>
                  <a:schemeClr val="accent1">
                    <a:lumMod val="50000"/>
                  </a:schemeClr>
                </a:solidFill>
              </a:rPr>
              <a:t>Molecules 2018 Mar; 23(3): 660.</a:t>
            </a:r>
          </a:p>
          <a:p>
            <a:pPr algn="r"/>
            <a:r>
              <a:rPr lang="en-US" sz="1200" dirty="0">
                <a:solidFill>
                  <a:schemeClr val="accent1">
                    <a:lumMod val="50000"/>
                  </a:schemeClr>
                </a:solidFill>
              </a:rPr>
              <a:t>Chem Res </a:t>
            </a:r>
            <a:r>
              <a:rPr lang="en-US" sz="1200" dirty="0" err="1">
                <a:solidFill>
                  <a:schemeClr val="accent1">
                    <a:lumMod val="50000"/>
                  </a:schemeClr>
                </a:solidFill>
              </a:rPr>
              <a:t>Toxicol</a:t>
            </a:r>
            <a:r>
              <a:rPr lang="en-US" sz="1200" dirty="0">
                <a:solidFill>
                  <a:schemeClr val="accent1">
                    <a:lumMod val="50000"/>
                  </a:schemeClr>
                </a:solidFill>
              </a:rPr>
              <a:t>. 2019 Feb 18; 32(2): 222–233.</a:t>
            </a:r>
          </a:p>
          <a:p>
            <a:pPr algn="r"/>
            <a:r>
              <a:rPr lang="en-US" sz="1200" dirty="0" err="1">
                <a:solidFill>
                  <a:schemeClr val="accent1">
                    <a:lumMod val="50000"/>
                  </a:schemeClr>
                </a:solidFill>
              </a:rPr>
              <a:t>Bolca</a:t>
            </a:r>
            <a:r>
              <a:rPr lang="en-US" sz="1200" dirty="0">
                <a:solidFill>
                  <a:schemeClr val="accent1">
                    <a:lumMod val="50000"/>
                  </a:schemeClr>
                </a:solidFill>
              </a:rPr>
              <a:t>, S. </a:t>
            </a:r>
            <a:r>
              <a:rPr lang="en-US" sz="1200" i="1" dirty="0">
                <a:solidFill>
                  <a:schemeClr val="accent1">
                    <a:lumMod val="50000"/>
                  </a:schemeClr>
                </a:solidFill>
              </a:rPr>
              <a:t>Br J </a:t>
            </a:r>
            <a:r>
              <a:rPr lang="en-US" sz="1200" i="1" dirty="0" err="1">
                <a:solidFill>
                  <a:schemeClr val="accent1">
                    <a:lumMod val="50000"/>
                  </a:schemeClr>
                </a:solidFill>
              </a:rPr>
              <a:t>Nutr</a:t>
            </a:r>
            <a:r>
              <a:rPr lang="en-US" sz="1200" dirty="0">
                <a:solidFill>
                  <a:schemeClr val="accent1">
                    <a:lumMod val="50000"/>
                  </a:schemeClr>
                </a:solidFill>
              </a:rPr>
              <a:t>. 2007;98(5):950-9.</a:t>
            </a:r>
          </a:p>
        </p:txBody>
      </p:sp>
      <p:pic>
        <p:nvPicPr>
          <p:cNvPr id="5" name="Picture 4">
            <a:extLst>
              <a:ext uri="{FF2B5EF4-FFF2-40B4-BE49-F238E27FC236}">
                <a16:creationId xmlns:a16="http://schemas.microsoft.com/office/drawing/2014/main" id="{BE499B5E-BF1A-4458-ABF3-5D5771D05FD6}"/>
              </a:ext>
            </a:extLst>
          </p:cNvPr>
          <p:cNvPicPr>
            <a:picLocks noChangeAspect="1"/>
          </p:cNvPicPr>
          <p:nvPr/>
        </p:nvPicPr>
        <p:blipFill>
          <a:blip r:embed="rId3"/>
          <a:stretch>
            <a:fillRect/>
          </a:stretch>
        </p:blipFill>
        <p:spPr>
          <a:xfrm>
            <a:off x="1095957" y="5761147"/>
            <a:ext cx="3089963" cy="687480"/>
          </a:xfrm>
          <a:prstGeom prst="rect">
            <a:avLst/>
          </a:prstGeom>
        </p:spPr>
      </p:pic>
    </p:spTree>
    <p:extLst>
      <p:ext uri="{BB962C8B-B14F-4D97-AF65-F5344CB8AC3E}">
        <p14:creationId xmlns:p14="http://schemas.microsoft.com/office/powerpoint/2010/main" val="2995711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68DE0A-005F-4A2C-8BC9-50BEFD155C0A}"/>
              </a:ext>
            </a:extLst>
          </p:cNvPr>
          <p:cNvPicPr>
            <a:picLocks noChangeAspect="1"/>
          </p:cNvPicPr>
          <p:nvPr/>
        </p:nvPicPr>
        <p:blipFill>
          <a:blip r:embed="rId3"/>
          <a:stretch>
            <a:fillRect/>
          </a:stretch>
        </p:blipFill>
        <p:spPr>
          <a:xfrm>
            <a:off x="2465909" y="123374"/>
            <a:ext cx="7085863" cy="6003659"/>
          </a:xfrm>
          <a:prstGeom prst="rect">
            <a:avLst/>
          </a:prstGeom>
        </p:spPr>
      </p:pic>
      <p:sp>
        <p:nvSpPr>
          <p:cNvPr id="5" name="Rectangle 4">
            <a:extLst>
              <a:ext uri="{FF2B5EF4-FFF2-40B4-BE49-F238E27FC236}">
                <a16:creationId xmlns:a16="http://schemas.microsoft.com/office/drawing/2014/main" id="{09ADB3B1-CB2F-4295-8D94-E9A20D91A6AE}"/>
              </a:ext>
            </a:extLst>
          </p:cNvPr>
          <p:cNvSpPr/>
          <p:nvPr/>
        </p:nvSpPr>
        <p:spPr>
          <a:xfrm>
            <a:off x="6096000" y="5665368"/>
            <a:ext cx="6096000" cy="461665"/>
          </a:xfrm>
          <a:prstGeom prst="rect">
            <a:avLst/>
          </a:prstGeom>
        </p:spPr>
        <p:txBody>
          <a:bodyPr>
            <a:spAutoFit/>
          </a:bodyPr>
          <a:lstStyle/>
          <a:p>
            <a:pPr algn="r"/>
            <a:r>
              <a:rPr lang="en-US" sz="1200" dirty="0">
                <a:solidFill>
                  <a:srgbClr val="212121"/>
                </a:solidFill>
                <a:latin typeface="BlinkMacSystemFont"/>
              </a:rPr>
              <a:t>Beer Polyphenols and Menopause: Effects and Mechanisms-</a:t>
            </a:r>
          </a:p>
          <a:p>
            <a:pPr algn="r"/>
            <a:r>
              <a:rPr lang="en-US" sz="1200" dirty="0">
                <a:solidFill>
                  <a:srgbClr val="212121"/>
                </a:solidFill>
                <a:latin typeface="BlinkMacSystemFont"/>
              </a:rPr>
              <a:t>A Review of Current Knowledge. </a:t>
            </a:r>
            <a:r>
              <a:rPr lang="en-US" sz="1200" i="1" dirty="0">
                <a:solidFill>
                  <a:srgbClr val="212121"/>
                </a:solidFill>
                <a:latin typeface="BlinkMacSystemFont"/>
              </a:rPr>
              <a:t>Oxid Med Cell </a:t>
            </a:r>
            <a:r>
              <a:rPr lang="en-US" sz="1200" i="1" dirty="0" err="1">
                <a:solidFill>
                  <a:srgbClr val="212121"/>
                </a:solidFill>
                <a:latin typeface="BlinkMacSystemFont"/>
              </a:rPr>
              <a:t>Longev</a:t>
            </a:r>
            <a:r>
              <a:rPr lang="en-US" sz="1200" dirty="0">
                <a:solidFill>
                  <a:srgbClr val="212121"/>
                </a:solidFill>
                <a:latin typeface="BlinkMacSystemFont"/>
              </a:rPr>
              <a:t>. 2017;2017:4749131.</a:t>
            </a:r>
            <a:endParaRPr lang="en-US" sz="1200" dirty="0"/>
          </a:p>
        </p:txBody>
      </p:sp>
    </p:spTree>
    <p:extLst>
      <p:ext uri="{BB962C8B-B14F-4D97-AF65-F5344CB8AC3E}">
        <p14:creationId xmlns:p14="http://schemas.microsoft.com/office/powerpoint/2010/main" val="126960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4D1C87B-F278-45CF-8278-47E56856719D}"/>
              </a:ext>
            </a:extLst>
          </p:cNvPr>
          <p:cNvSpPr>
            <a:spLocks noGrp="1"/>
          </p:cNvSpPr>
          <p:nvPr>
            <p:ph sz="half" idx="4294967295"/>
          </p:nvPr>
        </p:nvSpPr>
        <p:spPr>
          <a:xfrm>
            <a:off x="734968" y="1619071"/>
            <a:ext cx="10390232" cy="4818124"/>
          </a:xfrm>
          <a:ln w="6350">
            <a:noFill/>
          </a:ln>
        </p:spPr>
        <p:txBody>
          <a:bodyPr>
            <a:normAutofit/>
          </a:bodyPr>
          <a:lstStyle/>
          <a:p>
            <a:pPr>
              <a:spcBef>
                <a:spcPts val="1200"/>
              </a:spcBef>
            </a:pPr>
            <a:r>
              <a:rPr lang="en-US" b="1" dirty="0" err="1"/>
              <a:t>Enterodiol</a:t>
            </a:r>
            <a:r>
              <a:rPr lang="en-US" b="1" dirty="0"/>
              <a:t> </a:t>
            </a:r>
            <a:r>
              <a:rPr lang="en-US" dirty="0"/>
              <a:t>and </a:t>
            </a:r>
            <a:r>
              <a:rPr lang="en-US" b="1" dirty="0"/>
              <a:t>Enterolactone</a:t>
            </a:r>
            <a:r>
              <a:rPr lang="en-US" dirty="0"/>
              <a:t>, enterolignans, are metabolic derivatives of lignans (seeds, cereals, fruit, berries and vegetables).</a:t>
            </a:r>
          </a:p>
          <a:p>
            <a:pPr lvl="1">
              <a:spcBef>
                <a:spcPts val="1200"/>
              </a:spcBef>
            </a:pPr>
            <a:r>
              <a:rPr lang="en-US" dirty="0"/>
              <a:t>Conversion is dependent on gut microbiota </a:t>
            </a:r>
          </a:p>
          <a:p>
            <a:pPr lvl="1">
              <a:spcBef>
                <a:spcPts val="1200"/>
              </a:spcBef>
            </a:pPr>
            <a:r>
              <a:rPr lang="en-US" dirty="0"/>
              <a:t>Represents dietary fiber intake</a:t>
            </a:r>
          </a:p>
          <a:p>
            <a:pPr>
              <a:spcBef>
                <a:spcPts val="1200"/>
              </a:spcBef>
            </a:pPr>
            <a:r>
              <a:rPr lang="en-US" dirty="0"/>
              <a:t>Because the conversion involves several steps and transformations they are considered biomarkers of microbiota diversity, with </a:t>
            </a:r>
            <a:r>
              <a:rPr lang="en-US" b="1" dirty="0"/>
              <a:t>higher levels indicating greater diversity.</a:t>
            </a:r>
            <a:endParaRPr lang="en-US" b="1" dirty="0">
              <a:solidFill>
                <a:srgbClr val="99CC00"/>
              </a:solidFill>
            </a:endParaRPr>
          </a:p>
          <a:p>
            <a:endParaRPr lang="en-US" dirty="0"/>
          </a:p>
          <a:p>
            <a:endParaRPr lang="en-US" dirty="0"/>
          </a:p>
        </p:txBody>
      </p:sp>
      <p:sp>
        <p:nvSpPr>
          <p:cNvPr id="15" name="Title 1">
            <a:extLst>
              <a:ext uri="{FF2B5EF4-FFF2-40B4-BE49-F238E27FC236}">
                <a16:creationId xmlns:a16="http://schemas.microsoft.com/office/drawing/2014/main" id="{6C277E30-2B29-4FA6-ACE2-DFF5C19B4A2F}"/>
              </a:ext>
            </a:extLst>
          </p:cNvPr>
          <p:cNvSpPr>
            <a:spLocks noGrp="1"/>
          </p:cNvSpPr>
          <p:nvPr>
            <p:ph type="title"/>
          </p:nvPr>
        </p:nvSpPr>
        <p:spPr>
          <a:xfrm>
            <a:off x="609600" y="293508"/>
            <a:ext cx="10515600" cy="1325563"/>
          </a:xfrm>
        </p:spPr>
        <p:txBody>
          <a:bodyPr>
            <a:normAutofit/>
          </a:bodyPr>
          <a:lstStyle/>
          <a:p>
            <a:r>
              <a:rPr lang="en-US" sz="3600" b="1" dirty="0"/>
              <a:t>DIETARY MICROBIAL METABOLITES</a:t>
            </a:r>
            <a:br>
              <a:rPr lang="en-US" sz="3600" b="1" dirty="0"/>
            </a:br>
            <a:r>
              <a:rPr lang="en-US" sz="3600" b="1" dirty="0">
                <a:solidFill>
                  <a:srgbClr val="99CC00"/>
                </a:solidFill>
              </a:rPr>
              <a:t>Lignan-Derived Metabolites </a:t>
            </a:r>
            <a:endParaRPr lang="en-US" sz="3600" dirty="0">
              <a:solidFill>
                <a:srgbClr val="99CC00"/>
              </a:solidFill>
            </a:endParaRPr>
          </a:p>
        </p:txBody>
      </p:sp>
    </p:spTree>
    <p:extLst>
      <p:ext uri="{BB962C8B-B14F-4D97-AF65-F5344CB8AC3E}">
        <p14:creationId xmlns:p14="http://schemas.microsoft.com/office/powerpoint/2010/main" val="803285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4D1C87B-F278-45CF-8278-47E56856719D}"/>
              </a:ext>
            </a:extLst>
          </p:cNvPr>
          <p:cNvSpPr>
            <a:spLocks noGrp="1"/>
          </p:cNvSpPr>
          <p:nvPr>
            <p:ph sz="half" idx="4294967295"/>
          </p:nvPr>
        </p:nvSpPr>
        <p:spPr>
          <a:xfrm>
            <a:off x="838200" y="1825016"/>
            <a:ext cx="10515600" cy="4818124"/>
          </a:xfrm>
          <a:ln w="6350">
            <a:noFill/>
          </a:ln>
        </p:spPr>
        <p:txBody>
          <a:bodyPr>
            <a:normAutofit/>
          </a:bodyPr>
          <a:lstStyle/>
          <a:p>
            <a:pPr marL="0" indent="0">
              <a:spcBef>
                <a:spcPts val="1200"/>
              </a:spcBef>
              <a:buNone/>
            </a:pPr>
            <a:r>
              <a:rPr lang="en-US" sz="2000" dirty="0"/>
              <a:t>Produced in the lower gastrointestinal tract by microbial catabolism</a:t>
            </a:r>
          </a:p>
          <a:p>
            <a:pPr>
              <a:spcBef>
                <a:spcPts val="1200"/>
              </a:spcBef>
            </a:pPr>
            <a:r>
              <a:rPr lang="en-US" sz="2000" b="1" dirty="0"/>
              <a:t>3,4-Dihydroxyhydrocinnamic acid</a:t>
            </a:r>
            <a:r>
              <a:rPr lang="en-US" sz="2000" dirty="0"/>
              <a:t> is a metabolite of flavonoids and in food; orange juice.</a:t>
            </a:r>
          </a:p>
          <a:p>
            <a:pPr>
              <a:spcBef>
                <a:spcPts val="1200"/>
              </a:spcBef>
            </a:pPr>
            <a:r>
              <a:rPr lang="en-US" sz="2000" b="1" dirty="0"/>
              <a:t>3,5-dihydroxybenzoic acid </a:t>
            </a:r>
            <a:r>
              <a:rPr lang="en-US" sz="2000" dirty="0"/>
              <a:t>is a polyphenolic acid found in many natural products, such as fruits, berries, and coffee; as biomarkers for whole grain wheat and rye intake.</a:t>
            </a:r>
          </a:p>
          <a:p>
            <a:pPr>
              <a:spcBef>
                <a:spcPts val="1200"/>
              </a:spcBef>
            </a:pPr>
            <a:r>
              <a:rPr lang="en-US" sz="2000" b="1" dirty="0"/>
              <a:t>4-Hydroxybenzoic acid </a:t>
            </a:r>
            <a:r>
              <a:rPr lang="en-US" sz="2000" dirty="0"/>
              <a:t>is in red huckleberries, corianders, and onions; associated with increased FSH and went up on a low FODMAP diet, and was found to be positively associated with </a:t>
            </a:r>
            <a:r>
              <a:rPr lang="en-US" sz="2000" i="1" dirty="0"/>
              <a:t>Firmicutes</a:t>
            </a:r>
            <a:r>
              <a:rPr lang="en-US" sz="2000" dirty="0"/>
              <a:t>, </a:t>
            </a:r>
            <a:r>
              <a:rPr lang="en-US" sz="2000" i="1" dirty="0" err="1"/>
              <a:t>Verrucomicrobia</a:t>
            </a:r>
            <a:r>
              <a:rPr lang="en-US" sz="2000" dirty="0"/>
              <a:t>, and A. </a:t>
            </a:r>
            <a:r>
              <a:rPr lang="en-US" sz="2000" i="1" dirty="0" err="1"/>
              <a:t>Muciniphili</a:t>
            </a:r>
            <a:r>
              <a:rPr lang="en-US" sz="2000" dirty="0" err="1"/>
              <a:t>a</a:t>
            </a:r>
            <a:r>
              <a:rPr lang="en-US" sz="2000" dirty="0"/>
              <a:t>.</a:t>
            </a:r>
          </a:p>
          <a:p>
            <a:pPr>
              <a:spcBef>
                <a:spcPts val="1200"/>
              </a:spcBef>
            </a:pPr>
            <a:r>
              <a:rPr lang="en-US" sz="2000" b="1" dirty="0"/>
              <a:t>Protocatechuic acid </a:t>
            </a:r>
            <a:r>
              <a:rPr lang="en-US" sz="2000" dirty="0"/>
              <a:t>exerts multiple health‐promoting effects such as anticancer, anti‐atherosclerosis, and neuroprotection in animal models. Chicory consumption increased the levels of protocatechuic acid and its glucuronide/sulfate conjugates samples.</a:t>
            </a:r>
          </a:p>
          <a:p>
            <a:endParaRPr lang="en-US" sz="2000" dirty="0"/>
          </a:p>
          <a:p>
            <a:endParaRPr lang="en-US" b="1" dirty="0"/>
          </a:p>
          <a:p>
            <a:endParaRPr lang="en-US" dirty="0"/>
          </a:p>
        </p:txBody>
      </p:sp>
      <p:sp>
        <p:nvSpPr>
          <p:cNvPr id="15" name="Title 1">
            <a:extLst>
              <a:ext uri="{FF2B5EF4-FFF2-40B4-BE49-F238E27FC236}">
                <a16:creationId xmlns:a16="http://schemas.microsoft.com/office/drawing/2014/main" id="{6C277E30-2B29-4FA6-ACE2-DFF5C19B4A2F}"/>
              </a:ext>
            </a:extLst>
          </p:cNvPr>
          <p:cNvSpPr>
            <a:spLocks noGrp="1"/>
          </p:cNvSpPr>
          <p:nvPr>
            <p:ph type="title"/>
          </p:nvPr>
        </p:nvSpPr>
        <p:spPr>
          <a:xfrm>
            <a:off x="609600" y="293508"/>
            <a:ext cx="10515600" cy="1325563"/>
          </a:xfrm>
        </p:spPr>
        <p:txBody>
          <a:bodyPr>
            <a:normAutofit/>
          </a:bodyPr>
          <a:lstStyle/>
          <a:p>
            <a:r>
              <a:rPr lang="en-US" sz="3600" b="1" dirty="0"/>
              <a:t>DIETARY MICROBIAL METABOLITES</a:t>
            </a:r>
            <a:br>
              <a:rPr lang="en-US" sz="3600" b="1" dirty="0"/>
            </a:br>
            <a:r>
              <a:rPr lang="en-US" sz="3600" dirty="0">
                <a:solidFill>
                  <a:schemeClr val="accent4">
                    <a:lumMod val="50000"/>
                  </a:schemeClr>
                </a:solidFill>
              </a:rPr>
              <a:t>Phenolic Metabolite</a:t>
            </a:r>
          </a:p>
        </p:txBody>
      </p:sp>
      <p:sp>
        <p:nvSpPr>
          <p:cNvPr id="2" name="Rectangle 1">
            <a:extLst>
              <a:ext uri="{FF2B5EF4-FFF2-40B4-BE49-F238E27FC236}">
                <a16:creationId xmlns:a16="http://schemas.microsoft.com/office/drawing/2014/main" id="{161A4220-278E-4A26-B2C3-9E84DAD96D46}"/>
              </a:ext>
            </a:extLst>
          </p:cNvPr>
          <p:cNvSpPr/>
          <p:nvPr/>
        </p:nvSpPr>
        <p:spPr>
          <a:xfrm>
            <a:off x="9156899" y="5832741"/>
            <a:ext cx="3111301" cy="276999"/>
          </a:xfrm>
          <a:prstGeom prst="rect">
            <a:avLst/>
          </a:prstGeom>
        </p:spPr>
        <p:txBody>
          <a:bodyPr wrap="none">
            <a:spAutoFit/>
          </a:bodyPr>
          <a:lstStyle/>
          <a:p>
            <a:r>
              <a:rPr lang="en-US" sz="1200" dirty="0">
                <a:solidFill>
                  <a:srgbClr val="000000"/>
                </a:solidFill>
                <a:latin typeface="arial" panose="020B0604020202020204" pitchFamily="34" charset="0"/>
              </a:rPr>
              <a:t>Food Sci </a:t>
            </a:r>
            <a:r>
              <a:rPr lang="en-US" sz="1200" dirty="0" err="1">
                <a:solidFill>
                  <a:srgbClr val="000000"/>
                </a:solidFill>
                <a:latin typeface="arial" panose="020B0604020202020204" pitchFamily="34" charset="0"/>
              </a:rPr>
              <a:t>Nutr</a:t>
            </a:r>
            <a:r>
              <a:rPr lang="en-US" sz="1200" dirty="0">
                <a:solidFill>
                  <a:srgbClr val="000000"/>
                </a:solidFill>
                <a:latin typeface="arial" panose="020B0604020202020204" pitchFamily="34" charset="0"/>
              </a:rPr>
              <a:t>. 2019 Sep; 7(9): 3071–3080.</a:t>
            </a:r>
            <a:endParaRPr lang="en-US" sz="1200" dirty="0"/>
          </a:p>
        </p:txBody>
      </p:sp>
    </p:spTree>
    <p:extLst>
      <p:ext uri="{BB962C8B-B14F-4D97-AF65-F5344CB8AC3E}">
        <p14:creationId xmlns:p14="http://schemas.microsoft.com/office/powerpoint/2010/main" val="4049244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4D1C87B-F278-45CF-8278-47E56856719D}"/>
              </a:ext>
            </a:extLst>
          </p:cNvPr>
          <p:cNvSpPr>
            <a:spLocks noGrp="1"/>
          </p:cNvSpPr>
          <p:nvPr>
            <p:ph sz="half" idx="4294967295"/>
          </p:nvPr>
        </p:nvSpPr>
        <p:spPr>
          <a:xfrm>
            <a:off x="609600" y="1760319"/>
            <a:ext cx="10911920" cy="4913043"/>
          </a:xfrm>
          <a:ln w="6350">
            <a:noFill/>
          </a:ln>
        </p:spPr>
        <p:txBody>
          <a:bodyPr>
            <a:normAutofit/>
          </a:bodyPr>
          <a:lstStyle/>
          <a:p>
            <a:r>
              <a:rPr lang="en-US" dirty="0"/>
              <a:t>Daidzein biotransformation also includes an increase of </a:t>
            </a:r>
            <a:r>
              <a:rPr lang="en-US" dirty="0" err="1"/>
              <a:t>elagitannins</a:t>
            </a:r>
            <a:r>
              <a:rPr lang="en-US" dirty="0"/>
              <a:t> and ellagic acid. </a:t>
            </a:r>
          </a:p>
          <a:p>
            <a:pPr lvl="1"/>
            <a:r>
              <a:rPr lang="en-US" sz="2400" dirty="0"/>
              <a:t>They are not readily bioavailable, but further metabolized by gut microbiota to produce urolithins A, B, or C. </a:t>
            </a:r>
          </a:p>
          <a:p>
            <a:pPr>
              <a:spcBef>
                <a:spcPts val="1200"/>
              </a:spcBef>
            </a:pPr>
            <a:r>
              <a:rPr lang="en-US" b="1" dirty="0"/>
              <a:t>Urolithins A</a:t>
            </a:r>
            <a:r>
              <a:rPr lang="en-US" dirty="0"/>
              <a:t>: Anti-inflammatory effects </a:t>
            </a:r>
          </a:p>
          <a:p>
            <a:pPr lvl="1"/>
            <a:r>
              <a:rPr lang="en-US" dirty="0"/>
              <a:t>Enhances gut barrier function and inhibits unwarranted inflammation. </a:t>
            </a:r>
          </a:p>
          <a:p>
            <a:pPr lvl="1"/>
            <a:r>
              <a:rPr lang="en-US" dirty="0"/>
              <a:t>Exerts barrier functions through activation of </a:t>
            </a:r>
            <a:r>
              <a:rPr lang="en-US" dirty="0" err="1"/>
              <a:t>AhR</a:t>
            </a:r>
            <a:r>
              <a:rPr lang="en-US" dirty="0"/>
              <a:t>- nuclear factor erythroid 2–related factor 2 (Nrf2)-dependent pathways to upregulate epithelial tight junction proteins. </a:t>
            </a:r>
          </a:p>
          <a:p>
            <a:pPr lvl="1">
              <a:spcBef>
                <a:spcPts val="1200"/>
              </a:spcBef>
            </a:pPr>
            <a:r>
              <a:rPr lang="en-US" sz="2400" dirty="0"/>
              <a:t>Positively correlates with antiatherogenic </a:t>
            </a:r>
            <a:r>
              <a:rPr lang="en-US" sz="2400" dirty="0" err="1"/>
              <a:t>ApoA</a:t>
            </a:r>
            <a:r>
              <a:rPr lang="en-US" sz="2400" dirty="0"/>
              <a:t> and intermediate-HDL.</a:t>
            </a:r>
          </a:p>
          <a:p>
            <a:pPr marL="0" indent="0">
              <a:buNone/>
            </a:pPr>
            <a:endParaRPr lang="en-US" dirty="0"/>
          </a:p>
        </p:txBody>
      </p:sp>
      <p:sp>
        <p:nvSpPr>
          <p:cNvPr id="15" name="Title 1">
            <a:extLst>
              <a:ext uri="{FF2B5EF4-FFF2-40B4-BE49-F238E27FC236}">
                <a16:creationId xmlns:a16="http://schemas.microsoft.com/office/drawing/2014/main" id="{6C277E30-2B29-4FA6-ACE2-DFF5C19B4A2F}"/>
              </a:ext>
            </a:extLst>
          </p:cNvPr>
          <p:cNvSpPr>
            <a:spLocks noGrp="1"/>
          </p:cNvSpPr>
          <p:nvPr>
            <p:ph type="title"/>
          </p:nvPr>
        </p:nvSpPr>
        <p:spPr>
          <a:xfrm>
            <a:off x="609600" y="293508"/>
            <a:ext cx="10515600" cy="1325563"/>
          </a:xfrm>
        </p:spPr>
        <p:txBody>
          <a:bodyPr>
            <a:normAutofit/>
          </a:bodyPr>
          <a:lstStyle/>
          <a:p>
            <a:r>
              <a:rPr lang="en-US" sz="3600" b="1" dirty="0"/>
              <a:t>DIETARY MICROBIAL METABOLITES</a:t>
            </a:r>
            <a:br>
              <a:rPr lang="en-US" sz="3600" b="1" dirty="0"/>
            </a:br>
            <a:r>
              <a:rPr lang="en-US" sz="3600" dirty="0">
                <a:solidFill>
                  <a:srgbClr val="00B0F0"/>
                </a:solidFill>
              </a:rPr>
              <a:t>Ellagitannins Metabolites</a:t>
            </a:r>
          </a:p>
        </p:txBody>
      </p:sp>
    </p:spTree>
    <p:extLst>
      <p:ext uri="{BB962C8B-B14F-4D97-AF65-F5344CB8AC3E}">
        <p14:creationId xmlns:p14="http://schemas.microsoft.com/office/powerpoint/2010/main" val="2969047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4D1C87B-F278-45CF-8278-47E56856719D}"/>
              </a:ext>
            </a:extLst>
          </p:cNvPr>
          <p:cNvSpPr>
            <a:spLocks noGrp="1"/>
          </p:cNvSpPr>
          <p:nvPr>
            <p:ph sz="half" idx="4294967295"/>
          </p:nvPr>
        </p:nvSpPr>
        <p:spPr>
          <a:xfrm>
            <a:off x="609600" y="1760319"/>
            <a:ext cx="10911920" cy="4913043"/>
          </a:xfrm>
          <a:ln w="6350">
            <a:noFill/>
          </a:ln>
        </p:spPr>
        <p:txBody>
          <a:bodyPr>
            <a:normAutofit/>
          </a:bodyPr>
          <a:lstStyle/>
          <a:p>
            <a:pPr>
              <a:spcBef>
                <a:spcPts val="1200"/>
              </a:spcBef>
            </a:pPr>
            <a:r>
              <a:rPr lang="en-US" dirty="0"/>
              <a:t>Daidzein biotransformation also includes an increase of </a:t>
            </a:r>
            <a:r>
              <a:rPr lang="en-US" dirty="0" err="1"/>
              <a:t>elagitannins</a:t>
            </a:r>
            <a:r>
              <a:rPr lang="en-US" dirty="0"/>
              <a:t> and ellagic acid.</a:t>
            </a:r>
          </a:p>
          <a:p>
            <a:pPr lvl="1">
              <a:spcBef>
                <a:spcPts val="1200"/>
              </a:spcBef>
            </a:pPr>
            <a:r>
              <a:rPr lang="en-US" dirty="0"/>
              <a:t>They are not readily bioavailable, but further metabolized by gut microbiota to produce urolithins, A, B, or C and excreted.</a:t>
            </a:r>
          </a:p>
          <a:p>
            <a:pPr>
              <a:spcBef>
                <a:spcPts val="1200"/>
              </a:spcBef>
            </a:pPr>
            <a:r>
              <a:rPr lang="en-US" b="1" dirty="0"/>
              <a:t>Urolithins B and Iso-urolithins A</a:t>
            </a:r>
            <a:r>
              <a:rPr lang="en-US" dirty="0"/>
              <a:t>: increased risk of cardiovascular disease, associated with dysbiosis, and poor response to statin therapy. </a:t>
            </a:r>
          </a:p>
          <a:p>
            <a:pPr>
              <a:spcBef>
                <a:spcPts val="1200"/>
              </a:spcBef>
            </a:pPr>
            <a:r>
              <a:rPr lang="en-US" b="1" dirty="0"/>
              <a:t>Urolithins C</a:t>
            </a:r>
            <a:r>
              <a:rPr lang="en-US" dirty="0"/>
              <a:t>: produced in the distal part of the small intestine, it becomes more metabolized as it moves through the intestines and become urolithins A and B.</a:t>
            </a:r>
          </a:p>
          <a:p>
            <a:endParaRPr lang="en-US" dirty="0"/>
          </a:p>
        </p:txBody>
      </p:sp>
      <p:sp>
        <p:nvSpPr>
          <p:cNvPr id="15" name="Title 1">
            <a:extLst>
              <a:ext uri="{FF2B5EF4-FFF2-40B4-BE49-F238E27FC236}">
                <a16:creationId xmlns:a16="http://schemas.microsoft.com/office/drawing/2014/main" id="{6C277E30-2B29-4FA6-ACE2-DFF5C19B4A2F}"/>
              </a:ext>
            </a:extLst>
          </p:cNvPr>
          <p:cNvSpPr>
            <a:spLocks noGrp="1"/>
          </p:cNvSpPr>
          <p:nvPr>
            <p:ph type="title"/>
          </p:nvPr>
        </p:nvSpPr>
        <p:spPr>
          <a:xfrm>
            <a:off x="609600" y="293508"/>
            <a:ext cx="10515600" cy="1325563"/>
          </a:xfrm>
        </p:spPr>
        <p:txBody>
          <a:bodyPr>
            <a:normAutofit/>
          </a:bodyPr>
          <a:lstStyle/>
          <a:p>
            <a:r>
              <a:rPr lang="en-US" sz="3600" b="1" dirty="0"/>
              <a:t>DIETARY MICROBIAL METABOLITES</a:t>
            </a:r>
            <a:br>
              <a:rPr lang="en-US" sz="3600" b="1" dirty="0"/>
            </a:br>
            <a:r>
              <a:rPr lang="en-US" sz="3600" dirty="0">
                <a:solidFill>
                  <a:srgbClr val="00B0F0"/>
                </a:solidFill>
              </a:rPr>
              <a:t>Ellagitannins Metabolites</a:t>
            </a:r>
          </a:p>
        </p:txBody>
      </p:sp>
    </p:spTree>
    <p:extLst>
      <p:ext uri="{BB962C8B-B14F-4D97-AF65-F5344CB8AC3E}">
        <p14:creationId xmlns:p14="http://schemas.microsoft.com/office/powerpoint/2010/main" val="869115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C277E30-2B29-4FA6-ACE2-DFF5C19B4A2F}"/>
              </a:ext>
            </a:extLst>
          </p:cNvPr>
          <p:cNvSpPr>
            <a:spLocks noGrp="1"/>
          </p:cNvSpPr>
          <p:nvPr>
            <p:ph type="title"/>
          </p:nvPr>
        </p:nvSpPr>
        <p:spPr/>
        <p:txBody>
          <a:bodyPr/>
          <a:lstStyle/>
          <a:p>
            <a:r>
              <a:rPr lang="en-US" dirty="0"/>
              <a:t>DIETARY MICROBIAL METABOLITES</a:t>
            </a:r>
            <a:br>
              <a:rPr lang="en-US" dirty="0"/>
            </a:br>
            <a:r>
              <a:rPr lang="en-US" dirty="0">
                <a:solidFill>
                  <a:schemeClr val="accent6">
                    <a:lumMod val="75000"/>
                  </a:schemeClr>
                </a:solidFill>
              </a:rPr>
              <a:t>Choline and Carnitine Metabolites</a:t>
            </a:r>
          </a:p>
        </p:txBody>
      </p:sp>
      <p:sp>
        <p:nvSpPr>
          <p:cNvPr id="8" name="Content Placeholder 7">
            <a:extLst>
              <a:ext uri="{FF2B5EF4-FFF2-40B4-BE49-F238E27FC236}">
                <a16:creationId xmlns:a16="http://schemas.microsoft.com/office/drawing/2014/main" id="{F4D1C87B-F278-45CF-8278-47E56856719D}"/>
              </a:ext>
            </a:extLst>
          </p:cNvPr>
          <p:cNvSpPr>
            <a:spLocks noGrp="1"/>
          </p:cNvSpPr>
          <p:nvPr>
            <p:ph sz="half" idx="4294967295"/>
          </p:nvPr>
        </p:nvSpPr>
        <p:spPr>
          <a:xfrm>
            <a:off x="565006" y="1538432"/>
            <a:ext cx="11263312" cy="4818063"/>
          </a:xfrm>
          <a:ln w="6350">
            <a:noFill/>
          </a:ln>
        </p:spPr>
        <p:txBody>
          <a:bodyPr>
            <a:normAutofit/>
          </a:bodyPr>
          <a:lstStyle/>
          <a:p>
            <a:pPr marL="0" indent="0">
              <a:buNone/>
            </a:pPr>
            <a:r>
              <a:rPr lang="en-US" b="1" dirty="0"/>
              <a:t>Trimethylamine</a:t>
            </a:r>
            <a:r>
              <a:rPr lang="en-US" dirty="0"/>
              <a:t> (</a:t>
            </a:r>
            <a:r>
              <a:rPr lang="en-US" b="1" dirty="0"/>
              <a:t>TMA</a:t>
            </a:r>
            <a:r>
              <a:rPr lang="en-US" dirty="0"/>
              <a:t>)</a:t>
            </a:r>
            <a:r>
              <a:rPr lang="en-US" sz="2200" dirty="0"/>
              <a:t> is released by the action of gut bacteria, ~95% is converted to TMAO and excreted in urine.</a:t>
            </a:r>
          </a:p>
          <a:p>
            <a:pPr lvl="1"/>
            <a:r>
              <a:rPr lang="en-US" sz="2200" dirty="0"/>
              <a:t>Bacterial action of marine fish, eggs, offal, soya beans, peas, and red meat.</a:t>
            </a:r>
          </a:p>
          <a:p>
            <a:pPr lvl="1"/>
            <a:r>
              <a:rPr lang="en-US" sz="2200" dirty="0"/>
              <a:t>Strong positive correlation between urine and plasma.</a:t>
            </a:r>
          </a:p>
          <a:p>
            <a:pPr marL="182880" lvl="1" indent="0">
              <a:buNone/>
            </a:pPr>
            <a:endParaRPr lang="en-US" sz="2200" dirty="0"/>
          </a:p>
          <a:p>
            <a:pPr marL="0" indent="0">
              <a:buNone/>
            </a:pPr>
            <a:r>
              <a:rPr lang="en-US" b="1" dirty="0"/>
              <a:t>Trimethylamine</a:t>
            </a:r>
            <a:r>
              <a:rPr lang="en-US" dirty="0"/>
              <a:t> </a:t>
            </a:r>
            <a:r>
              <a:rPr lang="en-US" b="1" dirty="0"/>
              <a:t>N-Oxide (</a:t>
            </a:r>
            <a:r>
              <a:rPr lang="en-US" sz="2200" b="1" dirty="0"/>
              <a:t>TMAO)</a:t>
            </a:r>
            <a:r>
              <a:rPr lang="en-US" sz="2200" dirty="0"/>
              <a:t> producer are more likely to be omnivores than vegetarians.</a:t>
            </a:r>
          </a:p>
          <a:p>
            <a:pPr lvl="1"/>
            <a:r>
              <a:rPr lang="en-US" sz="2200" dirty="0"/>
              <a:t>Checking levels when starting to supplement with carnitine is advised.</a:t>
            </a:r>
          </a:p>
          <a:p>
            <a:pPr lvl="1"/>
            <a:r>
              <a:rPr lang="en-US" sz="2200" dirty="0"/>
              <a:t>Citric acid, Hippurate, TMOA, and betaine were elevated in T2DM.</a:t>
            </a:r>
          </a:p>
          <a:p>
            <a:pPr lvl="1"/>
            <a:r>
              <a:rPr lang="en-US" sz="2200" dirty="0"/>
              <a:t>TMAO has been associated with increased risk of cardiovascular disease, reverse cholesterol transport, and glucose and lipid homeostasis. </a:t>
            </a:r>
          </a:p>
        </p:txBody>
      </p:sp>
      <p:pic>
        <p:nvPicPr>
          <p:cNvPr id="16" name="Picture 15">
            <a:extLst>
              <a:ext uri="{FF2B5EF4-FFF2-40B4-BE49-F238E27FC236}">
                <a16:creationId xmlns:a16="http://schemas.microsoft.com/office/drawing/2014/main" id="{F3E0CDE8-7AB8-4A21-8C99-9576B14631A5}"/>
              </a:ext>
            </a:extLst>
          </p:cNvPr>
          <p:cNvPicPr>
            <a:picLocks noChangeAspect="1"/>
          </p:cNvPicPr>
          <p:nvPr/>
        </p:nvPicPr>
        <p:blipFill>
          <a:blip r:embed="rId2"/>
          <a:stretch>
            <a:fillRect/>
          </a:stretch>
        </p:blipFill>
        <p:spPr>
          <a:xfrm>
            <a:off x="15214626" y="534360"/>
            <a:ext cx="3628545" cy="6578369"/>
          </a:xfrm>
          <a:prstGeom prst="rect">
            <a:avLst/>
          </a:prstGeom>
        </p:spPr>
      </p:pic>
    </p:spTree>
    <p:extLst>
      <p:ext uri="{BB962C8B-B14F-4D97-AF65-F5344CB8AC3E}">
        <p14:creationId xmlns:p14="http://schemas.microsoft.com/office/powerpoint/2010/main" val="3518474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B9395-4E0B-4F4B-A241-DA072BF51F65}"/>
              </a:ext>
            </a:extLst>
          </p:cNvPr>
          <p:cNvPicPr>
            <a:picLocks noChangeAspect="1"/>
          </p:cNvPicPr>
          <p:nvPr/>
        </p:nvPicPr>
        <p:blipFill>
          <a:blip r:embed="rId3"/>
          <a:stretch>
            <a:fillRect/>
          </a:stretch>
        </p:blipFill>
        <p:spPr>
          <a:xfrm>
            <a:off x="3871912" y="5319712"/>
            <a:ext cx="4219575" cy="828675"/>
          </a:xfrm>
          <a:prstGeom prst="rect">
            <a:avLst/>
          </a:prstGeom>
        </p:spPr>
      </p:pic>
      <p:pic>
        <p:nvPicPr>
          <p:cNvPr id="5" name="Picture 4">
            <a:extLst>
              <a:ext uri="{FF2B5EF4-FFF2-40B4-BE49-F238E27FC236}">
                <a16:creationId xmlns:a16="http://schemas.microsoft.com/office/drawing/2014/main" id="{3DBDE9D7-AD60-4AF7-89CF-77F26DA54D75}"/>
              </a:ext>
            </a:extLst>
          </p:cNvPr>
          <p:cNvPicPr>
            <a:picLocks noChangeAspect="1"/>
          </p:cNvPicPr>
          <p:nvPr/>
        </p:nvPicPr>
        <p:blipFill rotWithShape="1">
          <a:blip r:embed="rId4"/>
          <a:srcRect t="1144" b="-1"/>
          <a:stretch/>
        </p:blipFill>
        <p:spPr>
          <a:xfrm>
            <a:off x="6096000" y="1581462"/>
            <a:ext cx="5630082" cy="3219138"/>
          </a:xfrm>
          <a:prstGeom prst="rect">
            <a:avLst/>
          </a:prstGeom>
        </p:spPr>
      </p:pic>
      <p:pic>
        <p:nvPicPr>
          <p:cNvPr id="6" name="Picture 5">
            <a:extLst>
              <a:ext uri="{FF2B5EF4-FFF2-40B4-BE49-F238E27FC236}">
                <a16:creationId xmlns:a16="http://schemas.microsoft.com/office/drawing/2014/main" id="{F67BA219-0107-4B1C-8B29-39832F48C9DD}"/>
              </a:ext>
            </a:extLst>
          </p:cNvPr>
          <p:cNvPicPr>
            <a:picLocks noChangeAspect="1"/>
          </p:cNvPicPr>
          <p:nvPr/>
        </p:nvPicPr>
        <p:blipFill rotWithShape="1">
          <a:blip r:embed="rId5"/>
          <a:srcRect t="1656" b="567"/>
          <a:stretch/>
        </p:blipFill>
        <p:spPr>
          <a:xfrm>
            <a:off x="473413" y="786983"/>
            <a:ext cx="5630082" cy="3861274"/>
          </a:xfrm>
          <a:prstGeom prst="rect">
            <a:avLst/>
          </a:prstGeom>
        </p:spPr>
      </p:pic>
      <p:pic>
        <p:nvPicPr>
          <p:cNvPr id="7" name="Picture 6">
            <a:extLst>
              <a:ext uri="{FF2B5EF4-FFF2-40B4-BE49-F238E27FC236}">
                <a16:creationId xmlns:a16="http://schemas.microsoft.com/office/drawing/2014/main" id="{64A020C0-BCCF-4C36-B3DA-D7B308421FEB}"/>
              </a:ext>
            </a:extLst>
          </p:cNvPr>
          <p:cNvPicPr>
            <a:picLocks noChangeAspect="1"/>
          </p:cNvPicPr>
          <p:nvPr/>
        </p:nvPicPr>
        <p:blipFill>
          <a:blip r:embed="rId6"/>
          <a:stretch>
            <a:fillRect/>
          </a:stretch>
        </p:blipFill>
        <p:spPr>
          <a:xfrm>
            <a:off x="3114674" y="4644752"/>
            <a:ext cx="2905125" cy="446360"/>
          </a:xfrm>
          <a:prstGeom prst="rect">
            <a:avLst/>
          </a:prstGeom>
        </p:spPr>
      </p:pic>
      <p:pic>
        <p:nvPicPr>
          <p:cNvPr id="8" name="Picture 7">
            <a:extLst>
              <a:ext uri="{FF2B5EF4-FFF2-40B4-BE49-F238E27FC236}">
                <a16:creationId xmlns:a16="http://schemas.microsoft.com/office/drawing/2014/main" id="{C91B5ED7-4E72-4624-934D-0C7991E5E21E}"/>
              </a:ext>
            </a:extLst>
          </p:cNvPr>
          <p:cNvPicPr>
            <a:picLocks noChangeAspect="1"/>
          </p:cNvPicPr>
          <p:nvPr/>
        </p:nvPicPr>
        <p:blipFill>
          <a:blip r:embed="rId7"/>
          <a:stretch>
            <a:fillRect/>
          </a:stretch>
        </p:blipFill>
        <p:spPr>
          <a:xfrm>
            <a:off x="9115424" y="4819580"/>
            <a:ext cx="2110191" cy="271532"/>
          </a:xfrm>
          <a:prstGeom prst="rect">
            <a:avLst/>
          </a:prstGeom>
        </p:spPr>
      </p:pic>
    </p:spTree>
    <p:extLst>
      <p:ext uri="{BB962C8B-B14F-4D97-AF65-F5344CB8AC3E}">
        <p14:creationId xmlns:p14="http://schemas.microsoft.com/office/powerpoint/2010/main" val="52664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20A12-2ADA-4095-836D-4DEA747C9CE3}"/>
              </a:ext>
            </a:extLst>
          </p:cNvPr>
          <p:cNvPicPr>
            <a:picLocks noChangeAspect="1"/>
          </p:cNvPicPr>
          <p:nvPr/>
        </p:nvPicPr>
        <p:blipFill rotWithShape="1">
          <a:blip r:embed="rId3">
            <a:clrChange>
              <a:clrFrom>
                <a:srgbClr val="FFFFFF"/>
              </a:clrFrom>
              <a:clrTo>
                <a:srgbClr val="FFFFFF">
                  <a:alpha val="0"/>
                </a:srgbClr>
              </a:clrTo>
            </a:clrChange>
          </a:blip>
          <a:srcRect l="412" t="940" r="412" b="393"/>
          <a:stretch/>
        </p:blipFill>
        <p:spPr>
          <a:xfrm>
            <a:off x="1336088" y="101904"/>
            <a:ext cx="8978126" cy="6451296"/>
          </a:xfrm>
          <a:prstGeom prst="rect">
            <a:avLst/>
          </a:prstGeom>
          <a:ln>
            <a:noFill/>
          </a:ln>
        </p:spPr>
      </p:pic>
      <p:sp>
        <p:nvSpPr>
          <p:cNvPr id="4" name="Rectangle 3">
            <a:extLst>
              <a:ext uri="{FF2B5EF4-FFF2-40B4-BE49-F238E27FC236}">
                <a16:creationId xmlns:a16="http://schemas.microsoft.com/office/drawing/2014/main" id="{E0D53B8A-A815-40B4-B4A3-E4BDF69E90D5}"/>
              </a:ext>
            </a:extLst>
          </p:cNvPr>
          <p:cNvSpPr/>
          <p:nvPr/>
        </p:nvSpPr>
        <p:spPr>
          <a:xfrm>
            <a:off x="7995314" y="5628967"/>
            <a:ext cx="4196686" cy="400110"/>
          </a:xfrm>
          <a:prstGeom prst="rect">
            <a:avLst/>
          </a:prstGeom>
        </p:spPr>
        <p:txBody>
          <a:bodyPr wrap="square">
            <a:spAutoFit/>
          </a:bodyPr>
          <a:lstStyle/>
          <a:p>
            <a:pPr algn="r"/>
            <a:r>
              <a:rPr lang="en-US" sz="1000" dirty="0"/>
              <a:t>British Nutrition Foundation Nutrition </a:t>
            </a:r>
          </a:p>
          <a:p>
            <a:pPr algn="r"/>
            <a:r>
              <a:rPr lang="en-US" sz="1000" dirty="0"/>
              <a:t>Bulletin, (2019) 44, 216–227</a:t>
            </a:r>
          </a:p>
        </p:txBody>
      </p:sp>
      <p:sp>
        <p:nvSpPr>
          <p:cNvPr id="5" name="Rectangle 4">
            <a:extLst>
              <a:ext uri="{FF2B5EF4-FFF2-40B4-BE49-F238E27FC236}">
                <a16:creationId xmlns:a16="http://schemas.microsoft.com/office/drawing/2014/main" id="{EF45D8EC-B912-409D-9EB0-118B465BBC8C}"/>
              </a:ext>
            </a:extLst>
          </p:cNvPr>
          <p:cNvSpPr/>
          <p:nvPr/>
        </p:nvSpPr>
        <p:spPr>
          <a:xfrm>
            <a:off x="6968046" y="4050767"/>
            <a:ext cx="1285929" cy="261610"/>
          </a:xfrm>
          <a:prstGeom prst="rect">
            <a:avLst/>
          </a:prstGeom>
        </p:spPr>
        <p:txBody>
          <a:bodyPr wrap="none">
            <a:spAutoFit/>
          </a:bodyPr>
          <a:lstStyle/>
          <a:p>
            <a:r>
              <a:rPr lang="en-US" sz="1100" b="1" dirty="0">
                <a:solidFill>
                  <a:schemeClr val="bg2">
                    <a:lumMod val="50000"/>
                  </a:schemeClr>
                </a:solidFill>
              </a:rPr>
              <a:t>(Indoleacetic acid) </a:t>
            </a:r>
          </a:p>
        </p:txBody>
      </p:sp>
      <p:sp>
        <p:nvSpPr>
          <p:cNvPr id="11" name="Rectangle 10">
            <a:extLst>
              <a:ext uri="{FF2B5EF4-FFF2-40B4-BE49-F238E27FC236}">
                <a16:creationId xmlns:a16="http://schemas.microsoft.com/office/drawing/2014/main" id="{5620850D-3090-4A38-A7EB-87C9A057D11D}"/>
              </a:ext>
            </a:extLst>
          </p:cNvPr>
          <p:cNvSpPr/>
          <p:nvPr/>
        </p:nvSpPr>
        <p:spPr>
          <a:xfrm>
            <a:off x="8296522" y="2680798"/>
            <a:ext cx="2435026" cy="307777"/>
          </a:xfrm>
          <a:prstGeom prst="rect">
            <a:avLst/>
          </a:prstGeom>
        </p:spPr>
        <p:txBody>
          <a:bodyPr wrap="none">
            <a:spAutoFit/>
          </a:bodyPr>
          <a:lstStyle/>
          <a:p>
            <a:r>
              <a:rPr lang="en-US" sz="1400" dirty="0">
                <a:solidFill>
                  <a:srgbClr val="FF0000"/>
                </a:solidFill>
              </a:rPr>
              <a:t>Choline/Carnitine Metabolites</a:t>
            </a:r>
          </a:p>
        </p:txBody>
      </p:sp>
      <p:sp>
        <p:nvSpPr>
          <p:cNvPr id="12" name="Rectangle 11">
            <a:extLst>
              <a:ext uri="{FF2B5EF4-FFF2-40B4-BE49-F238E27FC236}">
                <a16:creationId xmlns:a16="http://schemas.microsoft.com/office/drawing/2014/main" id="{E1613EFB-78E3-470D-9AF6-DE99DC43C360}"/>
              </a:ext>
            </a:extLst>
          </p:cNvPr>
          <p:cNvSpPr/>
          <p:nvPr/>
        </p:nvSpPr>
        <p:spPr>
          <a:xfrm>
            <a:off x="4103168" y="2059130"/>
            <a:ext cx="1175194" cy="523220"/>
          </a:xfrm>
          <a:prstGeom prst="rect">
            <a:avLst/>
          </a:prstGeom>
        </p:spPr>
        <p:txBody>
          <a:bodyPr wrap="none">
            <a:spAutoFit/>
          </a:bodyPr>
          <a:lstStyle/>
          <a:p>
            <a:r>
              <a:rPr lang="en-US" sz="1400" b="1" dirty="0">
                <a:solidFill>
                  <a:srgbClr val="00B0F0"/>
                </a:solidFill>
              </a:rPr>
              <a:t>Ellagitannins </a:t>
            </a:r>
          </a:p>
          <a:p>
            <a:r>
              <a:rPr lang="en-US" sz="1400" b="1" dirty="0">
                <a:solidFill>
                  <a:srgbClr val="00B0F0"/>
                </a:solidFill>
              </a:rPr>
              <a:t>Metabolites</a:t>
            </a:r>
            <a:endParaRPr lang="en-US" sz="1400" b="1" dirty="0"/>
          </a:p>
        </p:txBody>
      </p:sp>
      <p:sp>
        <p:nvSpPr>
          <p:cNvPr id="13" name="Rectangle 12">
            <a:extLst>
              <a:ext uri="{FF2B5EF4-FFF2-40B4-BE49-F238E27FC236}">
                <a16:creationId xmlns:a16="http://schemas.microsoft.com/office/drawing/2014/main" id="{20D9BBC8-8334-406B-ADD1-650A0D57DA83}"/>
              </a:ext>
            </a:extLst>
          </p:cNvPr>
          <p:cNvSpPr/>
          <p:nvPr/>
        </p:nvSpPr>
        <p:spPr>
          <a:xfrm>
            <a:off x="2816533" y="2123283"/>
            <a:ext cx="1083630" cy="523220"/>
          </a:xfrm>
          <a:prstGeom prst="rect">
            <a:avLst/>
          </a:prstGeom>
        </p:spPr>
        <p:txBody>
          <a:bodyPr wrap="none">
            <a:spAutoFit/>
          </a:bodyPr>
          <a:lstStyle/>
          <a:p>
            <a:r>
              <a:rPr lang="en-US" sz="1400" b="1" dirty="0">
                <a:solidFill>
                  <a:srgbClr val="99CC00"/>
                </a:solidFill>
              </a:rPr>
              <a:t>Lignan  </a:t>
            </a:r>
          </a:p>
          <a:p>
            <a:r>
              <a:rPr lang="en-US" sz="1400" b="1" dirty="0">
                <a:solidFill>
                  <a:srgbClr val="99CC00"/>
                </a:solidFill>
              </a:rPr>
              <a:t>Metabolites</a:t>
            </a:r>
          </a:p>
        </p:txBody>
      </p:sp>
      <p:sp>
        <p:nvSpPr>
          <p:cNvPr id="14" name="Rectangle 13">
            <a:extLst>
              <a:ext uri="{FF2B5EF4-FFF2-40B4-BE49-F238E27FC236}">
                <a16:creationId xmlns:a16="http://schemas.microsoft.com/office/drawing/2014/main" id="{222FE695-70BB-42A4-A56B-2BF8B04D48C1}"/>
              </a:ext>
            </a:extLst>
          </p:cNvPr>
          <p:cNvSpPr/>
          <p:nvPr/>
        </p:nvSpPr>
        <p:spPr>
          <a:xfrm>
            <a:off x="3082189" y="3585809"/>
            <a:ext cx="993926" cy="523220"/>
          </a:xfrm>
          <a:prstGeom prst="rect">
            <a:avLst/>
          </a:prstGeom>
        </p:spPr>
        <p:txBody>
          <a:bodyPr wrap="none">
            <a:spAutoFit/>
          </a:bodyPr>
          <a:lstStyle/>
          <a:p>
            <a:r>
              <a:rPr lang="en-US" sz="1400" dirty="0">
                <a:solidFill>
                  <a:schemeClr val="accent2">
                    <a:lumMod val="75000"/>
                  </a:schemeClr>
                </a:solidFill>
              </a:rPr>
              <a:t>Phenolic </a:t>
            </a:r>
          </a:p>
          <a:p>
            <a:r>
              <a:rPr lang="en-US" sz="1400" dirty="0">
                <a:solidFill>
                  <a:schemeClr val="accent2">
                    <a:lumMod val="75000"/>
                  </a:schemeClr>
                </a:solidFill>
              </a:rPr>
              <a:t>Metabolite</a:t>
            </a:r>
          </a:p>
        </p:txBody>
      </p:sp>
      <p:sp>
        <p:nvSpPr>
          <p:cNvPr id="15" name="Rectangle 14">
            <a:extLst>
              <a:ext uri="{FF2B5EF4-FFF2-40B4-BE49-F238E27FC236}">
                <a16:creationId xmlns:a16="http://schemas.microsoft.com/office/drawing/2014/main" id="{90AFD544-F28A-4469-8E51-DBA6DEEC387A}"/>
              </a:ext>
            </a:extLst>
          </p:cNvPr>
          <p:cNvSpPr/>
          <p:nvPr/>
        </p:nvSpPr>
        <p:spPr>
          <a:xfrm>
            <a:off x="3082189" y="3081170"/>
            <a:ext cx="1147365" cy="461665"/>
          </a:xfrm>
          <a:prstGeom prst="rect">
            <a:avLst/>
          </a:prstGeom>
          <a:solidFill>
            <a:schemeClr val="bg1"/>
          </a:solidFill>
        </p:spPr>
        <p:txBody>
          <a:bodyPr wrap="none">
            <a:spAutoFit/>
          </a:bodyPr>
          <a:lstStyle/>
          <a:p>
            <a:r>
              <a:rPr lang="en-US" sz="1200" b="1" dirty="0">
                <a:solidFill>
                  <a:srgbClr val="CC66FF"/>
                </a:solidFill>
              </a:rPr>
              <a:t>Phytoestrogen </a:t>
            </a:r>
          </a:p>
          <a:p>
            <a:r>
              <a:rPr lang="en-US" sz="1200" b="1" dirty="0">
                <a:solidFill>
                  <a:srgbClr val="CC66FF"/>
                </a:solidFill>
              </a:rPr>
              <a:t>Metabolites</a:t>
            </a:r>
          </a:p>
        </p:txBody>
      </p:sp>
      <p:sp>
        <p:nvSpPr>
          <p:cNvPr id="16" name="TextBox 15">
            <a:extLst>
              <a:ext uri="{FF2B5EF4-FFF2-40B4-BE49-F238E27FC236}">
                <a16:creationId xmlns:a16="http://schemas.microsoft.com/office/drawing/2014/main" id="{9EBE8235-CDFB-4051-AB99-ABE578AB317E}"/>
              </a:ext>
            </a:extLst>
          </p:cNvPr>
          <p:cNvSpPr txBox="1"/>
          <p:nvPr/>
        </p:nvSpPr>
        <p:spPr>
          <a:xfrm>
            <a:off x="8572502" y="3847419"/>
            <a:ext cx="2984471" cy="307777"/>
          </a:xfrm>
          <a:prstGeom prst="rect">
            <a:avLst/>
          </a:prstGeom>
          <a:noFill/>
        </p:spPr>
        <p:txBody>
          <a:bodyPr wrap="none" rtlCol="0">
            <a:spAutoFit/>
          </a:bodyPr>
          <a:lstStyle/>
          <a:p>
            <a:r>
              <a:rPr lang="en-US" sz="1400" b="1" dirty="0"/>
              <a:t>&amp; Phenylalanine/Tyrosine Catabolites</a:t>
            </a:r>
          </a:p>
        </p:txBody>
      </p:sp>
      <p:sp>
        <p:nvSpPr>
          <p:cNvPr id="17" name="Rectangle 16">
            <a:extLst>
              <a:ext uri="{FF2B5EF4-FFF2-40B4-BE49-F238E27FC236}">
                <a16:creationId xmlns:a16="http://schemas.microsoft.com/office/drawing/2014/main" id="{46334A86-2B27-4BB9-A462-B48B28230BFB}"/>
              </a:ext>
            </a:extLst>
          </p:cNvPr>
          <p:cNvSpPr/>
          <p:nvPr/>
        </p:nvSpPr>
        <p:spPr>
          <a:xfrm>
            <a:off x="8722863" y="4075722"/>
            <a:ext cx="2683748" cy="430887"/>
          </a:xfrm>
          <a:prstGeom prst="rect">
            <a:avLst/>
          </a:prstGeom>
        </p:spPr>
        <p:txBody>
          <a:bodyPr wrap="none">
            <a:spAutoFit/>
          </a:bodyPr>
          <a:lstStyle/>
          <a:p>
            <a:pPr algn="r"/>
            <a:r>
              <a:rPr lang="en-US" sz="1100" dirty="0">
                <a:solidFill>
                  <a:schemeClr val="bg2">
                    <a:lumMod val="50000"/>
                  </a:schemeClr>
                </a:solidFill>
              </a:rPr>
              <a:t>(p-cresols, </a:t>
            </a:r>
            <a:r>
              <a:rPr lang="en-US" sz="1100" dirty="0">
                <a:solidFill>
                  <a:schemeClr val="accent1">
                    <a:lumMod val="50000"/>
                  </a:schemeClr>
                </a:solidFill>
              </a:rPr>
              <a:t>3-Hydroxyphenylacetic acid, </a:t>
            </a:r>
          </a:p>
          <a:p>
            <a:pPr algn="r"/>
            <a:r>
              <a:rPr lang="en-US" sz="1100" dirty="0">
                <a:solidFill>
                  <a:schemeClr val="accent1">
                    <a:lumMod val="50000"/>
                  </a:schemeClr>
                </a:solidFill>
              </a:rPr>
              <a:t>p-</a:t>
            </a:r>
            <a:r>
              <a:rPr lang="en-US" sz="1100" dirty="0" err="1">
                <a:solidFill>
                  <a:schemeClr val="accent1">
                    <a:lumMod val="50000"/>
                  </a:schemeClr>
                </a:solidFill>
              </a:rPr>
              <a:t>Hydroxyphenylacetic</a:t>
            </a:r>
            <a:r>
              <a:rPr lang="en-US" sz="1100" dirty="0">
                <a:solidFill>
                  <a:schemeClr val="accent1">
                    <a:lumMod val="50000"/>
                  </a:schemeClr>
                </a:solidFill>
              </a:rPr>
              <a:t> acid </a:t>
            </a:r>
          </a:p>
        </p:txBody>
      </p:sp>
      <p:sp>
        <p:nvSpPr>
          <p:cNvPr id="18" name="Rectangle 17">
            <a:extLst>
              <a:ext uri="{FF2B5EF4-FFF2-40B4-BE49-F238E27FC236}">
                <a16:creationId xmlns:a16="http://schemas.microsoft.com/office/drawing/2014/main" id="{13C828AD-0AD7-47B9-B579-50067893581D}"/>
              </a:ext>
            </a:extLst>
          </p:cNvPr>
          <p:cNvSpPr/>
          <p:nvPr/>
        </p:nvSpPr>
        <p:spPr>
          <a:xfrm>
            <a:off x="7962447" y="3265836"/>
            <a:ext cx="2734595" cy="276999"/>
          </a:xfrm>
          <a:prstGeom prst="rect">
            <a:avLst/>
          </a:prstGeom>
        </p:spPr>
        <p:txBody>
          <a:bodyPr wrap="none">
            <a:spAutoFit/>
          </a:bodyPr>
          <a:lstStyle/>
          <a:p>
            <a:r>
              <a:rPr lang="en-US" sz="1200" b="1" dirty="0">
                <a:solidFill>
                  <a:schemeClr val="bg2">
                    <a:lumMod val="50000"/>
                  </a:schemeClr>
                </a:solidFill>
              </a:rPr>
              <a:t>(valerate, iso-valerate and iso-butyrate) </a:t>
            </a:r>
          </a:p>
        </p:txBody>
      </p:sp>
      <p:sp>
        <p:nvSpPr>
          <p:cNvPr id="2" name="Rectangle 1">
            <a:extLst>
              <a:ext uri="{FF2B5EF4-FFF2-40B4-BE49-F238E27FC236}">
                <a16:creationId xmlns:a16="http://schemas.microsoft.com/office/drawing/2014/main" id="{11A1501C-36DE-49C5-BE63-D7D96D147E08}"/>
              </a:ext>
            </a:extLst>
          </p:cNvPr>
          <p:cNvSpPr/>
          <p:nvPr/>
        </p:nvSpPr>
        <p:spPr>
          <a:xfrm>
            <a:off x="1877786" y="1957198"/>
            <a:ext cx="1816523" cy="246221"/>
          </a:xfrm>
          <a:prstGeom prst="rect">
            <a:avLst/>
          </a:prstGeom>
        </p:spPr>
        <p:txBody>
          <a:bodyPr wrap="none">
            <a:spAutoFit/>
          </a:bodyPr>
          <a:lstStyle/>
          <a:p>
            <a:r>
              <a:rPr lang="en-US" sz="1000" b="1" dirty="0"/>
              <a:t>3,5-dihydroxybenzoic acid </a:t>
            </a:r>
            <a:endParaRPr lang="en-US" sz="1000" dirty="0"/>
          </a:p>
        </p:txBody>
      </p:sp>
    </p:spTree>
    <p:extLst>
      <p:ext uri="{BB962C8B-B14F-4D97-AF65-F5344CB8AC3E}">
        <p14:creationId xmlns:p14="http://schemas.microsoft.com/office/powerpoint/2010/main" val="1846215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98128A-FDD3-6744-946A-E8BA9FD7C45F}"/>
              </a:ext>
            </a:extLst>
          </p:cNvPr>
          <p:cNvPicPr>
            <a:picLocks noChangeAspect="1"/>
          </p:cNvPicPr>
          <p:nvPr/>
        </p:nvPicPr>
        <p:blipFill rotWithShape="1">
          <a:blip r:embed="rId2">
            <a:extLst>
              <a:ext uri="{28A0092B-C50C-407E-A947-70E740481C1C}">
                <a14:useLocalDpi xmlns:a14="http://schemas.microsoft.com/office/drawing/2010/main" val="0"/>
              </a:ext>
            </a:extLst>
          </a:blip>
          <a:srcRect l="4193" t="21837" r="22747" b="6397"/>
          <a:stretch/>
        </p:blipFill>
        <p:spPr>
          <a:xfrm>
            <a:off x="0" y="-1"/>
            <a:ext cx="12192000" cy="6729609"/>
          </a:xfrm>
          <a:prstGeom prst="rect">
            <a:avLst/>
          </a:prstGeom>
        </p:spPr>
      </p:pic>
      <p:sp>
        <p:nvSpPr>
          <p:cNvPr id="7" name="Rectangle 6">
            <a:extLst>
              <a:ext uri="{FF2B5EF4-FFF2-40B4-BE49-F238E27FC236}">
                <a16:creationId xmlns:a16="http://schemas.microsoft.com/office/drawing/2014/main" id="{652F41B4-F0A1-C444-BFE0-655AE539214C}"/>
              </a:ext>
            </a:extLst>
          </p:cNvPr>
          <p:cNvSpPr/>
          <p:nvPr/>
        </p:nvSpPr>
        <p:spPr>
          <a:xfrm>
            <a:off x="0" y="-2738"/>
            <a:ext cx="12192000" cy="6732347"/>
          </a:xfrm>
          <a:prstGeom prst="rect">
            <a:avLst/>
          </a:prstGeom>
          <a:gradFill>
            <a:gsLst>
              <a:gs pos="55000">
                <a:schemeClr val="accent4">
                  <a:alpha val="0"/>
                </a:schemeClr>
              </a:gs>
              <a:gs pos="14000">
                <a:schemeClr val="accent2">
                  <a:alpha val="8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22">
            <a:extLst>
              <a:ext uri="{FF2B5EF4-FFF2-40B4-BE49-F238E27FC236}">
                <a16:creationId xmlns:a16="http://schemas.microsoft.com/office/drawing/2014/main" id="{19F7348F-D890-C04B-A386-606F7649254C}"/>
              </a:ext>
            </a:extLst>
          </p:cNvPr>
          <p:cNvSpPr/>
          <p:nvPr/>
        </p:nvSpPr>
        <p:spPr>
          <a:xfrm>
            <a:off x="7644188" y="-2739"/>
            <a:ext cx="4547810" cy="5875868"/>
          </a:xfrm>
          <a:custGeom>
            <a:avLst/>
            <a:gdLst>
              <a:gd name="connsiteX0" fmla="*/ 0 w 3787615"/>
              <a:gd name="connsiteY0" fmla="*/ 0 h 5108871"/>
              <a:gd name="connsiteX1" fmla="*/ 3787615 w 3787615"/>
              <a:gd name="connsiteY1" fmla="*/ 0 h 5108871"/>
              <a:gd name="connsiteX2" fmla="*/ 3787615 w 3787615"/>
              <a:gd name="connsiteY2" fmla="*/ 5108871 h 5108871"/>
            </a:gdLst>
            <a:ahLst/>
            <a:cxnLst>
              <a:cxn ang="0">
                <a:pos x="connsiteX0" y="connsiteY0"/>
              </a:cxn>
              <a:cxn ang="0">
                <a:pos x="connsiteX1" y="connsiteY1"/>
              </a:cxn>
              <a:cxn ang="0">
                <a:pos x="connsiteX2" y="connsiteY2"/>
              </a:cxn>
            </a:cxnLst>
            <a:rect l="l" t="t" r="r" b="b"/>
            <a:pathLst>
              <a:path w="3787615" h="5108871">
                <a:moveTo>
                  <a:pt x="0" y="0"/>
                </a:moveTo>
                <a:lnTo>
                  <a:pt x="3787615" y="0"/>
                </a:lnTo>
                <a:lnTo>
                  <a:pt x="3787615" y="5108871"/>
                </a:lnTo>
                <a:close/>
              </a:path>
            </a:pathLst>
          </a:cu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24">
            <a:extLst>
              <a:ext uri="{FF2B5EF4-FFF2-40B4-BE49-F238E27FC236}">
                <a16:creationId xmlns:a16="http://schemas.microsoft.com/office/drawing/2014/main" id="{ECF48968-68AD-9B42-BAF6-1B1C7176C5BA}"/>
              </a:ext>
            </a:extLst>
          </p:cNvPr>
          <p:cNvSpPr/>
          <p:nvPr/>
        </p:nvSpPr>
        <p:spPr>
          <a:xfrm rot="3119943">
            <a:off x="6744767" y="1298437"/>
            <a:ext cx="3705145" cy="195801"/>
          </a:xfrm>
          <a:custGeom>
            <a:avLst/>
            <a:gdLst>
              <a:gd name="connsiteX0" fmla="*/ 0 w 2778859"/>
              <a:gd name="connsiteY0" fmla="*/ 146851 h 146851"/>
              <a:gd name="connsiteX1" fmla="*/ 115652 w 2778859"/>
              <a:gd name="connsiteY1" fmla="*/ 0 h 146851"/>
              <a:gd name="connsiteX2" fmla="*/ 2778859 w 2778859"/>
              <a:gd name="connsiteY2" fmla="*/ 0 h 146851"/>
              <a:gd name="connsiteX3" fmla="*/ 2619612 w 2778859"/>
              <a:gd name="connsiteY3" fmla="*/ 146851 h 146851"/>
            </a:gdLst>
            <a:ahLst/>
            <a:cxnLst>
              <a:cxn ang="0">
                <a:pos x="connsiteX0" y="connsiteY0"/>
              </a:cxn>
              <a:cxn ang="0">
                <a:pos x="connsiteX1" y="connsiteY1"/>
              </a:cxn>
              <a:cxn ang="0">
                <a:pos x="connsiteX2" y="connsiteY2"/>
              </a:cxn>
              <a:cxn ang="0">
                <a:pos x="connsiteX3" y="connsiteY3"/>
              </a:cxn>
            </a:cxnLst>
            <a:rect l="l" t="t" r="r" b="b"/>
            <a:pathLst>
              <a:path w="2778859" h="146851">
                <a:moveTo>
                  <a:pt x="0" y="146851"/>
                </a:moveTo>
                <a:lnTo>
                  <a:pt x="115652" y="0"/>
                </a:lnTo>
                <a:lnTo>
                  <a:pt x="2778859" y="0"/>
                </a:lnTo>
                <a:lnTo>
                  <a:pt x="2619612" y="146851"/>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a:extLst>
              <a:ext uri="{FF2B5EF4-FFF2-40B4-BE49-F238E27FC236}">
                <a16:creationId xmlns:a16="http://schemas.microsoft.com/office/drawing/2014/main" id="{461AD227-C548-9D4C-B378-A56825769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627153" y="334664"/>
            <a:ext cx="934646" cy="12195047"/>
          </a:xfrm>
          <a:prstGeom prst="rect">
            <a:avLst/>
          </a:prstGeom>
        </p:spPr>
      </p:pic>
      <p:sp>
        <p:nvSpPr>
          <p:cNvPr id="2" name="Subtitle 1">
            <a:extLst>
              <a:ext uri="{FF2B5EF4-FFF2-40B4-BE49-F238E27FC236}">
                <a16:creationId xmlns:a16="http://schemas.microsoft.com/office/drawing/2014/main" id="{EDB5D9F0-76C8-4582-B9B9-2A87D7859F6F}"/>
              </a:ext>
            </a:extLst>
          </p:cNvPr>
          <p:cNvSpPr>
            <a:spLocks noGrp="1"/>
          </p:cNvSpPr>
          <p:nvPr>
            <p:ph type="subTitle" idx="1"/>
          </p:nvPr>
        </p:nvSpPr>
        <p:spPr>
          <a:xfrm>
            <a:off x="380999" y="3086244"/>
            <a:ext cx="4399243" cy="1350579"/>
          </a:xfrm>
        </p:spPr>
        <p:txBody>
          <a:bodyPr/>
          <a:lstStyle/>
          <a:p>
            <a:pPr marL="285750" indent="-285750">
              <a:buFont typeface="Arial" panose="020B0604020202020204" pitchFamily="34" charset="0"/>
              <a:buChar char="•"/>
            </a:pPr>
            <a:r>
              <a:rPr lang="en-US" dirty="0"/>
              <a:t>Krebs Cycle Markers</a:t>
            </a:r>
          </a:p>
          <a:p>
            <a:pPr marL="285750" indent="-285750">
              <a:buFont typeface="Arial" panose="020B0604020202020204" pitchFamily="34" charset="0"/>
              <a:buChar char="•"/>
            </a:pPr>
            <a:r>
              <a:rPr lang="en-US" dirty="0"/>
              <a:t>Liver-type fatty acid-binding protein (L-FABP)</a:t>
            </a:r>
          </a:p>
          <a:p>
            <a:endParaRPr lang="en-US" dirty="0"/>
          </a:p>
        </p:txBody>
      </p:sp>
      <p:sp>
        <p:nvSpPr>
          <p:cNvPr id="3" name="Title 2">
            <a:extLst>
              <a:ext uri="{FF2B5EF4-FFF2-40B4-BE49-F238E27FC236}">
                <a16:creationId xmlns:a16="http://schemas.microsoft.com/office/drawing/2014/main" id="{C87EE481-91FF-4345-B9A8-A76D7625263F}"/>
              </a:ext>
            </a:extLst>
          </p:cNvPr>
          <p:cNvSpPr>
            <a:spLocks noGrp="1"/>
          </p:cNvSpPr>
          <p:nvPr>
            <p:ph type="ctrTitle"/>
          </p:nvPr>
        </p:nvSpPr>
        <p:spPr>
          <a:xfrm>
            <a:off x="381000" y="266700"/>
            <a:ext cx="4399242" cy="2159751"/>
          </a:xfrm>
        </p:spPr>
        <p:txBody>
          <a:bodyPr/>
          <a:lstStyle/>
          <a:p>
            <a:r>
              <a:rPr lang="en-US" dirty="0"/>
              <a:t>Chronic </a:t>
            </a:r>
            <a:br>
              <a:rPr lang="en-US" dirty="0"/>
            </a:br>
            <a:r>
              <a:rPr lang="en-US" dirty="0"/>
              <a:t>Kidney Disease</a:t>
            </a:r>
            <a:br>
              <a:rPr lang="en-US" dirty="0"/>
            </a:br>
            <a:r>
              <a:rPr lang="en-US" dirty="0"/>
              <a:t>(CKD) </a:t>
            </a:r>
          </a:p>
        </p:txBody>
      </p:sp>
      <p:sp>
        <p:nvSpPr>
          <p:cNvPr id="5" name="Rectangle 4">
            <a:extLst>
              <a:ext uri="{FF2B5EF4-FFF2-40B4-BE49-F238E27FC236}">
                <a16:creationId xmlns:a16="http://schemas.microsoft.com/office/drawing/2014/main" id="{FEE9366B-F850-4B1D-A6E7-29F45C2FAA6A}"/>
              </a:ext>
            </a:extLst>
          </p:cNvPr>
          <p:cNvSpPr/>
          <p:nvPr/>
        </p:nvSpPr>
        <p:spPr>
          <a:xfrm>
            <a:off x="4780242" y="2039996"/>
            <a:ext cx="6664326" cy="2646878"/>
          </a:xfrm>
          <a:prstGeom prst="rect">
            <a:avLst/>
          </a:prstGeom>
          <a:solidFill>
            <a:schemeClr val="accent4">
              <a:lumMod val="75000"/>
            </a:schemeClr>
          </a:solidFill>
        </p:spPr>
        <p:txBody>
          <a:bodyPr wrap="square" lIns="182880" tIns="91440" rIns="182880" bIns="91440">
            <a:spAutoFit/>
          </a:bodyPr>
          <a:lstStyle/>
          <a:p>
            <a:r>
              <a:rPr lang="en-US" sz="2000" dirty="0">
                <a:solidFill>
                  <a:schemeClr val="bg1"/>
                </a:solidFill>
              </a:rPr>
              <a:t>In clinical practice, urea and creatinine levels have been traditionally used as markers of renal function for early identification of kidney disease. However, these tests have limitations and may under-estimate the disease stage. To overcome this exploration using “omics” sciences (such as metabolomics) has allowed the identification of new non-invasive biomarkers of renal function. – Peer J. 2019;7:e7113</a:t>
            </a:r>
          </a:p>
        </p:txBody>
      </p:sp>
    </p:spTree>
    <p:extLst>
      <p:ext uri="{BB962C8B-B14F-4D97-AF65-F5344CB8AC3E}">
        <p14:creationId xmlns:p14="http://schemas.microsoft.com/office/powerpoint/2010/main" val="4246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F82B-16FA-47CA-8F85-8071B6771B24}"/>
              </a:ext>
            </a:extLst>
          </p:cNvPr>
          <p:cNvSpPr>
            <a:spLocks noGrp="1"/>
          </p:cNvSpPr>
          <p:nvPr>
            <p:ph type="title"/>
          </p:nvPr>
        </p:nvSpPr>
        <p:spPr/>
        <p:txBody>
          <a:bodyPr/>
          <a:lstStyle/>
          <a:p>
            <a:r>
              <a:rPr lang="en-US" dirty="0"/>
              <a:t>Chronic Kidney Disease (CKD)</a:t>
            </a:r>
            <a:br>
              <a:rPr lang="en-US" dirty="0"/>
            </a:br>
            <a:endParaRPr lang="en-US" dirty="0"/>
          </a:p>
        </p:txBody>
      </p:sp>
      <p:sp>
        <p:nvSpPr>
          <p:cNvPr id="6" name="Picture Placeholder 4">
            <a:extLst>
              <a:ext uri="{FF2B5EF4-FFF2-40B4-BE49-F238E27FC236}">
                <a16:creationId xmlns:a16="http://schemas.microsoft.com/office/drawing/2014/main" id="{083BEB84-41CE-4B24-A0AE-BBAE96198593}"/>
              </a:ext>
            </a:extLst>
          </p:cNvPr>
          <p:cNvSpPr txBox="1">
            <a:spLocks/>
          </p:cNvSpPr>
          <p:nvPr/>
        </p:nvSpPr>
        <p:spPr>
          <a:xfrm>
            <a:off x="6096000" y="1131107"/>
            <a:ext cx="5562600" cy="4595786"/>
          </a:xfrm>
          <a:prstGeom prst="rect">
            <a:avLst/>
          </a:prstGeom>
        </p:spPr>
      </p:sp>
      <p:pic>
        <p:nvPicPr>
          <p:cNvPr id="9" name="Picture 8">
            <a:extLst>
              <a:ext uri="{FF2B5EF4-FFF2-40B4-BE49-F238E27FC236}">
                <a16:creationId xmlns:a16="http://schemas.microsoft.com/office/drawing/2014/main" id="{FEAA28EB-ED10-4472-88C5-FD059EFAC1EA}"/>
              </a:ext>
            </a:extLst>
          </p:cNvPr>
          <p:cNvPicPr>
            <a:picLocks noChangeAspect="1"/>
          </p:cNvPicPr>
          <p:nvPr/>
        </p:nvPicPr>
        <p:blipFill>
          <a:blip r:embed="rId3"/>
          <a:stretch>
            <a:fillRect/>
          </a:stretch>
        </p:blipFill>
        <p:spPr>
          <a:xfrm>
            <a:off x="1346265" y="964597"/>
            <a:ext cx="3581400" cy="1209675"/>
          </a:xfrm>
          <a:prstGeom prst="rect">
            <a:avLst/>
          </a:prstGeom>
        </p:spPr>
      </p:pic>
      <p:sp>
        <p:nvSpPr>
          <p:cNvPr id="10" name="Rectangle 9">
            <a:extLst>
              <a:ext uri="{FF2B5EF4-FFF2-40B4-BE49-F238E27FC236}">
                <a16:creationId xmlns:a16="http://schemas.microsoft.com/office/drawing/2014/main" id="{5450E035-22ED-4FF9-8103-928C18F87F4A}"/>
              </a:ext>
            </a:extLst>
          </p:cNvPr>
          <p:cNvSpPr/>
          <p:nvPr/>
        </p:nvSpPr>
        <p:spPr>
          <a:xfrm>
            <a:off x="6576005" y="4235435"/>
            <a:ext cx="5082595" cy="1107996"/>
          </a:xfrm>
          <a:prstGeom prst="rect">
            <a:avLst/>
          </a:prstGeom>
        </p:spPr>
        <p:txBody>
          <a:bodyPr wrap="square">
            <a:spAutoFit/>
          </a:bodyPr>
          <a:lstStyle/>
          <a:p>
            <a:r>
              <a:rPr lang="en-US" altLang="en-US" sz="2200" dirty="0">
                <a:solidFill>
                  <a:schemeClr val="accent5">
                    <a:lumMod val="75000"/>
                  </a:schemeClr>
                </a:solidFill>
                <a:ea typeface="Calibri" panose="020F0502020204030204" pitchFamily="34" charset="0"/>
              </a:rPr>
              <a:t>There is an emerging view of chronic kidney disease as a state of mitochondrial dysfunction.</a:t>
            </a:r>
            <a:endParaRPr lang="en-US" sz="2200" dirty="0">
              <a:solidFill>
                <a:schemeClr val="accent5">
                  <a:lumMod val="75000"/>
                </a:schemeClr>
              </a:solidFill>
            </a:endParaRPr>
          </a:p>
        </p:txBody>
      </p:sp>
      <p:sp>
        <p:nvSpPr>
          <p:cNvPr id="12" name="TextBox 11">
            <a:extLst>
              <a:ext uri="{FF2B5EF4-FFF2-40B4-BE49-F238E27FC236}">
                <a16:creationId xmlns:a16="http://schemas.microsoft.com/office/drawing/2014/main" id="{4EEC0506-1D2C-492C-B6F5-A3B952BEE701}"/>
              </a:ext>
            </a:extLst>
          </p:cNvPr>
          <p:cNvSpPr txBox="1"/>
          <p:nvPr/>
        </p:nvSpPr>
        <p:spPr>
          <a:xfrm>
            <a:off x="3268395" y="2430900"/>
            <a:ext cx="559769" cy="338554"/>
          </a:xfrm>
          <a:prstGeom prst="rect">
            <a:avLst/>
          </a:prstGeom>
          <a:noFill/>
        </p:spPr>
        <p:txBody>
          <a:bodyPr wrap="none" rtlCol="0">
            <a:spAutoFit/>
          </a:bodyPr>
          <a:lstStyle/>
          <a:p>
            <a:r>
              <a:rPr lang="en-US" sz="1600" dirty="0"/>
              <a:t>Low</a:t>
            </a:r>
          </a:p>
        </p:txBody>
      </p:sp>
      <p:sp>
        <p:nvSpPr>
          <p:cNvPr id="16" name="TextBox 15">
            <a:extLst>
              <a:ext uri="{FF2B5EF4-FFF2-40B4-BE49-F238E27FC236}">
                <a16:creationId xmlns:a16="http://schemas.microsoft.com/office/drawing/2014/main" id="{061FB595-A62F-49B4-9A2F-3F2501B7AA09}"/>
              </a:ext>
            </a:extLst>
          </p:cNvPr>
          <p:cNvSpPr txBox="1"/>
          <p:nvPr/>
        </p:nvSpPr>
        <p:spPr>
          <a:xfrm>
            <a:off x="3169063" y="5010921"/>
            <a:ext cx="604653" cy="338554"/>
          </a:xfrm>
          <a:prstGeom prst="rect">
            <a:avLst/>
          </a:prstGeom>
          <a:noFill/>
        </p:spPr>
        <p:txBody>
          <a:bodyPr wrap="none" rtlCol="0">
            <a:spAutoFit/>
          </a:bodyPr>
          <a:lstStyle/>
          <a:p>
            <a:r>
              <a:rPr lang="en-US" sz="1600" dirty="0"/>
              <a:t>High</a:t>
            </a:r>
          </a:p>
        </p:txBody>
      </p:sp>
      <p:sp>
        <p:nvSpPr>
          <p:cNvPr id="17" name="TextBox 16">
            <a:extLst>
              <a:ext uri="{FF2B5EF4-FFF2-40B4-BE49-F238E27FC236}">
                <a16:creationId xmlns:a16="http://schemas.microsoft.com/office/drawing/2014/main" id="{C4A5672C-D38F-45C1-AB41-F0731C22D7F7}"/>
              </a:ext>
            </a:extLst>
          </p:cNvPr>
          <p:cNvSpPr txBox="1"/>
          <p:nvPr/>
        </p:nvSpPr>
        <p:spPr>
          <a:xfrm>
            <a:off x="3169064" y="4572798"/>
            <a:ext cx="604653" cy="338554"/>
          </a:xfrm>
          <a:prstGeom prst="rect">
            <a:avLst/>
          </a:prstGeom>
          <a:noFill/>
        </p:spPr>
        <p:txBody>
          <a:bodyPr wrap="none" rtlCol="0">
            <a:spAutoFit/>
          </a:bodyPr>
          <a:lstStyle/>
          <a:p>
            <a:r>
              <a:rPr lang="en-US" sz="1600" dirty="0"/>
              <a:t>High</a:t>
            </a:r>
          </a:p>
        </p:txBody>
      </p:sp>
      <p:sp>
        <p:nvSpPr>
          <p:cNvPr id="20" name="TextBox 19">
            <a:extLst>
              <a:ext uri="{FF2B5EF4-FFF2-40B4-BE49-F238E27FC236}">
                <a16:creationId xmlns:a16="http://schemas.microsoft.com/office/drawing/2014/main" id="{3131D52B-7155-4481-87F7-0AECF07D36D8}"/>
              </a:ext>
            </a:extLst>
          </p:cNvPr>
          <p:cNvSpPr txBox="1"/>
          <p:nvPr/>
        </p:nvSpPr>
        <p:spPr>
          <a:xfrm>
            <a:off x="3268395" y="2855672"/>
            <a:ext cx="559769" cy="338554"/>
          </a:xfrm>
          <a:prstGeom prst="rect">
            <a:avLst/>
          </a:prstGeom>
          <a:noFill/>
        </p:spPr>
        <p:txBody>
          <a:bodyPr wrap="none" rtlCol="0">
            <a:spAutoFit/>
          </a:bodyPr>
          <a:lstStyle/>
          <a:p>
            <a:r>
              <a:rPr lang="en-US" sz="1600" dirty="0"/>
              <a:t>Low</a:t>
            </a:r>
          </a:p>
        </p:txBody>
      </p:sp>
      <p:sp>
        <p:nvSpPr>
          <p:cNvPr id="21" name="TextBox 20">
            <a:extLst>
              <a:ext uri="{FF2B5EF4-FFF2-40B4-BE49-F238E27FC236}">
                <a16:creationId xmlns:a16="http://schemas.microsoft.com/office/drawing/2014/main" id="{46188248-E4E4-4BFE-99D0-56C5E31E1334}"/>
              </a:ext>
            </a:extLst>
          </p:cNvPr>
          <p:cNvSpPr txBox="1"/>
          <p:nvPr/>
        </p:nvSpPr>
        <p:spPr>
          <a:xfrm>
            <a:off x="3232688" y="3316806"/>
            <a:ext cx="559769" cy="338554"/>
          </a:xfrm>
          <a:prstGeom prst="rect">
            <a:avLst/>
          </a:prstGeom>
          <a:noFill/>
        </p:spPr>
        <p:txBody>
          <a:bodyPr wrap="none" rtlCol="0">
            <a:spAutoFit/>
          </a:bodyPr>
          <a:lstStyle/>
          <a:p>
            <a:r>
              <a:rPr lang="en-US" sz="1600" dirty="0"/>
              <a:t>Low</a:t>
            </a:r>
          </a:p>
        </p:txBody>
      </p:sp>
      <p:sp>
        <p:nvSpPr>
          <p:cNvPr id="3" name="TextBox 2">
            <a:extLst>
              <a:ext uri="{FF2B5EF4-FFF2-40B4-BE49-F238E27FC236}">
                <a16:creationId xmlns:a16="http://schemas.microsoft.com/office/drawing/2014/main" id="{2DE62970-C9F9-415D-9B6C-39C3CB003F99}"/>
              </a:ext>
            </a:extLst>
          </p:cNvPr>
          <p:cNvSpPr txBox="1"/>
          <p:nvPr/>
        </p:nvSpPr>
        <p:spPr>
          <a:xfrm>
            <a:off x="1334967" y="5840950"/>
            <a:ext cx="3543300" cy="477054"/>
          </a:xfrm>
          <a:prstGeom prst="rect">
            <a:avLst/>
          </a:prstGeom>
          <a:solidFill>
            <a:srgbClr val="FFFFFF"/>
          </a:solidFill>
        </p:spPr>
        <p:txBody>
          <a:bodyPr wrap="square" rtlCol="0">
            <a:spAutoFit/>
          </a:bodyPr>
          <a:lstStyle/>
          <a:p>
            <a:r>
              <a:rPr lang="en-US" sz="1200" b="1" dirty="0"/>
              <a:t>Liver-type fatty acid-binding protein </a:t>
            </a:r>
          </a:p>
          <a:p>
            <a:r>
              <a:rPr lang="en-US" sz="1300" b="1" dirty="0">
                <a:solidFill>
                  <a:schemeClr val="tx1">
                    <a:lumMod val="75000"/>
                    <a:lumOff val="25000"/>
                  </a:schemeClr>
                </a:solidFill>
              </a:rPr>
              <a:t>(L-FABP)</a:t>
            </a:r>
          </a:p>
        </p:txBody>
      </p:sp>
      <p:pic>
        <p:nvPicPr>
          <p:cNvPr id="18" name="Picture 17">
            <a:extLst>
              <a:ext uri="{FF2B5EF4-FFF2-40B4-BE49-F238E27FC236}">
                <a16:creationId xmlns:a16="http://schemas.microsoft.com/office/drawing/2014/main" id="{6CD22CF6-045B-48FD-A91C-C8C91BD5A782}"/>
              </a:ext>
            </a:extLst>
          </p:cNvPr>
          <p:cNvPicPr>
            <a:picLocks noChangeAspect="1"/>
          </p:cNvPicPr>
          <p:nvPr/>
        </p:nvPicPr>
        <p:blipFill>
          <a:blip r:embed="rId4"/>
          <a:stretch>
            <a:fillRect/>
          </a:stretch>
        </p:blipFill>
        <p:spPr>
          <a:xfrm>
            <a:off x="1384365" y="2173590"/>
            <a:ext cx="3543300" cy="3324225"/>
          </a:xfrm>
          <a:prstGeom prst="rect">
            <a:avLst/>
          </a:prstGeom>
        </p:spPr>
      </p:pic>
      <p:sp>
        <p:nvSpPr>
          <p:cNvPr id="4" name="TextBox 3">
            <a:extLst>
              <a:ext uri="{FF2B5EF4-FFF2-40B4-BE49-F238E27FC236}">
                <a16:creationId xmlns:a16="http://schemas.microsoft.com/office/drawing/2014/main" id="{1F2DBBAE-E1FA-491E-A33F-C3010D4BF473}"/>
              </a:ext>
            </a:extLst>
          </p:cNvPr>
          <p:cNvSpPr txBox="1"/>
          <p:nvPr/>
        </p:nvSpPr>
        <p:spPr>
          <a:xfrm>
            <a:off x="1334967" y="5579621"/>
            <a:ext cx="2127314" cy="276999"/>
          </a:xfrm>
          <a:prstGeom prst="rect">
            <a:avLst/>
          </a:prstGeom>
          <a:noFill/>
        </p:spPr>
        <p:txBody>
          <a:bodyPr wrap="none" rtlCol="0">
            <a:spAutoFit/>
          </a:bodyPr>
          <a:lstStyle/>
          <a:p>
            <a:r>
              <a:rPr lang="en-US" sz="1200" dirty="0">
                <a:solidFill>
                  <a:schemeClr val="accent4">
                    <a:lumMod val="75000"/>
                  </a:schemeClr>
                </a:solidFill>
              </a:rPr>
              <a:t>INFLAMMATORY MARKER</a:t>
            </a:r>
          </a:p>
        </p:txBody>
      </p:sp>
      <p:cxnSp>
        <p:nvCxnSpPr>
          <p:cNvPr id="8" name="Straight Connector 7">
            <a:extLst>
              <a:ext uri="{FF2B5EF4-FFF2-40B4-BE49-F238E27FC236}">
                <a16:creationId xmlns:a16="http://schemas.microsoft.com/office/drawing/2014/main" id="{4C7EB1F8-ED32-4D3D-A902-B25C426818F8}"/>
              </a:ext>
            </a:extLst>
          </p:cNvPr>
          <p:cNvCxnSpPr>
            <a:cxnSpLocks/>
          </p:cNvCxnSpPr>
          <p:nvPr/>
        </p:nvCxnSpPr>
        <p:spPr>
          <a:xfrm flipV="1">
            <a:off x="1378363" y="5828789"/>
            <a:ext cx="3581400" cy="1"/>
          </a:xfrm>
          <a:prstGeom prst="line">
            <a:avLst/>
          </a:prstGeom>
          <a:ln w="12700">
            <a:solidFill>
              <a:schemeClr val="accent2">
                <a:lumMod val="50000"/>
                <a:lumOff val="50000"/>
              </a:schemeClr>
            </a:solidFill>
          </a:ln>
        </p:spPr>
        <p:style>
          <a:lnRef idx="1">
            <a:schemeClr val="accent5"/>
          </a:lnRef>
          <a:fillRef idx="0">
            <a:schemeClr val="accent5"/>
          </a:fillRef>
          <a:effectRef idx="0">
            <a:schemeClr val="accent5"/>
          </a:effectRef>
          <a:fontRef idx="minor">
            <a:schemeClr val="tx1"/>
          </a:fontRef>
        </p:style>
      </p:cxnSp>
      <p:pic>
        <p:nvPicPr>
          <p:cNvPr id="19" name="Picture 18">
            <a:extLst>
              <a:ext uri="{FF2B5EF4-FFF2-40B4-BE49-F238E27FC236}">
                <a16:creationId xmlns:a16="http://schemas.microsoft.com/office/drawing/2014/main" id="{08B7DF02-D731-4108-BBAB-7A5DBF390E2C}"/>
              </a:ext>
            </a:extLst>
          </p:cNvPr>
          <p:cNvPicPr>
            <a:picLocks noChangeAspect="1"/>
          </p:cNvPicPr>
          <p:nvPr/>
        </p:nvPicPr>
        <p:blipFill>
          <a:blip r:embed="rId5"/>
          <a:stretch>
            <a:fillRect/>
          </a:stretch>
        </p:blipFill>
        <p:spPr>
          <a:xfrm>
            <a:off x="6450381" y="1206507"/>
            <a:ext cx="4853837" cy="2775042"/>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135049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0D771-B353-4274-B582-E3145F683867}"/>
              </a:ext>
            </a:extLst>
          </p:cNvPr>
          <p:cNvSpPr>
            <a:spLocks noGrp="1"/>
          </p:cNvSpPr>
          <p:nvPr>
            <p:ph type="title"/>
          </p:nvPr>
        </p:nvSpPr>
        <p:spPr/>
        <p:txBody>
          <a:bodyPr/>
          <a:lstStyle/>
          <a:p>
            <a:r>
              <a:rPr lang="en-US" dirty="0"/>
              <a:t>Down-regulation of Citric Acid Cycle     </a:t>
            </a:r>
            <a:br>
              <a:rPr lang="en-US" dirty="0"/>
            </a:br>
            <a:r>
              <a:rPr lang="en-US" dirty="0"/>
              <a:t>in Non-diabetic CKD Patients</a:t>
            </a:r>
          </a:p>
        </p:txBody>
      </p:sp>
      <p:sp>
        <p:nvSpPr>
          <p:cNvPr id="3" name="Text Placeholder 2">
            <a:extLst>
              <a:ext uri="{FF2B5EF4-FFF2-40B4-BE49-F238E27FC236}">
                <a16:creationId xmlns:a16="http://schemas.microsoft.com/office/drawing/2014/main" id="{F2281C2A-556E-4191-9C1B-74C2ECF2846E}"/>
              </a:ext>
            </a:extLst>
          </p:cNvPr>
          <p:cNvSpPr>
            <a:spLocks noGrp="1"/>
          </p:cNvSpPr>
          <p:nvPr>
            <p:ph type="body" sz="quarter" idx="12"/>
          </p:nvPr>
        </p:nvSpPr>
        <p:spPr>
          <a:xfrm>
            <a:off x="469135" y="1571446"/>
            <a:ext cx="6093590" cy="4608576"/>
          </a:xfrm>
        </p:spPr>
        <p:txBody>
          <a:bodyPr/>
          <a:lstStyle/>
          <a:p>
            <a:pPr>
              <a:spcBef>
                <a:spcPts val="1200"/>
              </a:spcBef>
            </a:pPr>
            <a:r>
              <a:rPr lang="en-US" sz="2000" dirty="0"/>
              <a:t>Researchers combined metabolomics with kidney gene expression studies to identify metabolic pathways that are altered in non-diabetic stage 3–4 chronic kidney disease versus healthy adults. </a:t>
            </a:r>
          </a:p>
          <a:p>
            <a:pPr>
              <a:spcBef>
                <a:spcPts val="1200"/>
              </a:spcBef>
            </a:pPr>
            <a:r>
              <a:rPr lang="en-US" sz="2000" dirty="0"/>
              <a:t>Urinary excretion differed significantly in patients versus controls.</a:t>
            </a:r>
          </a:p>
          <a:p>
            <a:pPr>
              <a:spcBef>
                <a:spcPts val="1200"/>
              </a:spcBef>
            </a:pPr>
            <a:r>
              <a:rPr lang="en-US" sz="2000" dirty="0"/>
              <a:t>The citric acid cycle was the most significantly affected, with citrate, cis-aconitate, isocitrate,              2-oxoglutarate and succinate reduced by 40–68% in patients.</a:t>
            </a:r>
          </a:p>
        </p:txBody>
      </p:sp>
      <p:pic>
        <p:nvPicPr>
          <p:cNvPr id="4" name="Picture 3">
            <a:extLst>
              <a:ext uri="{FF2B5EF4-FFF2-40B4-BE49-F238E27FC236}">
                <a16:creationId xmlns:a16="http://schemas.microsoft.com/office/drawing/2014/main" id="{718AB766-3B21-491B-B8D1-4CECA3F9330E}"/>
              </a:ext>
            </a:extLst>
          </p:cNvPr>
          <p:cNvPicPr>
            <a:picLocks noChangeAspect="1"/>
          </p:cNvPicPr>
          <p:nvPr/>
        </p:nvPicPr>
        <p:blipFill>
          <a:blip r:embed="rId3"/>
          <a:stretch>
            <a:fillRect/>
          </a:stretch>
        </p:blipFill>
        <p:spPr>
          <a:xfrm>
            <a:off x="7329717" y="750277"/>
            <a:ext cx="3620702" cy="4841362"/>
          </a:xfrm>
          <a:prstGeom prst="rect">
            <a:avLst/>
          </a:prstGeom>
          <a:ln>
            <a:solidFill>
              <a:schemeClr val="accent5">
                <a:lumMod val="75000"/>
              </a:schemeClr>
            </a:solidFill>
          </a:ln>
        </p:spPr>
      </p:pic>
      <p:sp>
        <p:nvSpPr>
          <p:cNvPr id="5" name="Rectangle 4">
            <a:extLst>
              <a:ext uri="{FF2B5EF4-FFF2-40B4-BE49-F238E27FC236}">
                <a16:creationId xmlns:a16="http://schemas.microsoft.com/office/drawing/2014/main" id="{9A35F333-7710-4C83-8069-130E9FF16B7E}"/>
              </a:ext>
            </a:extLst>
          </p:cNvPr>
          <p:cNvSpPr/>
          <p:nvPr/>
        </p:nvSpPr>
        <p:spPr>
          <a:xfrm>
            <a:off x="7431908" y="5710792"/>
            <a:ext cx="3416320" cy="276999"/>
          </a:xfrm>
          <a:prstGeom prst="rect">
            <a:avLst/>
          </a:prstGeom>
        </p:spPr>
        <p:txBody>
          <a:bodyPr wrap="none">
            <a:spAutoFit/>
          </a:bodyPr>
          <a:lstStyle/>
          <a:p>
            <a:pPr algn="r"/>
            <a:r>
              <a:rPr lang="en-US" sz="1200" dirty="0"/>
              <a:t>S</a:t>
            </a:r>
            <a:r>
              <a:rPr lang="en-US" sz="1200" dirty="0">
                <a:solidFill>
                  <a:schemeClr val="accent5">
                    <a:lumMod val="75000"/>
                  </a:schemeClr>
                </a:solidFill>
              </a:rPr>
              <a:t>. </a:t>
            </a:r>
            <a:r>
              <a:rPr lang="en-US" sz="1200" dirty="0" err="1">
                <a:solidFill>
                  <a:schemeClr val="accent5">
                    <a:lumMod val="75000"/>
                  </a:schemeClr>
                </a:solidFill>
              </a:rPr>
              <a:t>Hallan</a:t>
            </a:r>
            <a:r>
              <a:rPr lang="en-US" sz="1200" dirty="0">
                <a:solidFill>
                  <a:schemeClr val="accent5">
                    <a:lumMod val="75000"/>
                  </a:schemeClr>
                </a:solidFill>
              </a:rPr>
              <a:t> et al. / </a:t>
            </a:r>
            <a:r>
              <a:rPr lang="en-US" sz="1200" dirty="0" err="1">
                <a:solidFill>
                  <a:schemeClr val="accent5">
                    <a:lumMod val="75000"/>
                  </a:schemeClr>
                </a:solidFill>
              </a:rPr>
              <a:t>EBioMedicine</a:t>
            </a:r>
            <a:r>
              <a:rPr lang="en-US" sz="1200" dirty="0">
                <a:solidFill>
                  <a:schemeClr val="accent5">
                    <a:lumMod val="75000"/>
                  </a:schemeClr>
                </a:solidFill>
              </a:rPr>
              <a:t> 26 (2017) 68–77</a:t>
            </a:r>
          </a:p>
        </p:txBody>
      </p:sp>
    </p:spTree>
    <p:extLst>
      <p:ext uri="{BB962C8B-B14F-4D97-AF65-F5344CB8AC3E}">
        <p14:creationId xmlns:p14="http://schemas.microsoft.com/office/powerpoint/2010/main" val="374339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95A00-ED8E-4046-807B-B18227DE055D}"/>
              </a:ext>
            </a:extLst>
          </p:cNvPr>
          <p:cNvPicPr>
            <a:picLocks noChangeAspect="1"/>
          </p:cNvPicPr>
          <p:nvPr/>
        </p:nvPicPr>
        <p:blipFill>
          <a:blip r:embed="rId3"/>
          <a:stretch>
            <a:fillRect/>
          </a:stretch>
        </p:blipFill>
        <p:spPr>
          <a:xfrm>
            <a:off x="7249979" y="1449595"/>
            <a:ext cx="3271612" cy="4401225"/>
          </a:xfrm>
          <a:prstGeom prst="rect">
            <a:avLst/>
          </a:prstGeom>
          <a:ln>
            <a:solidFill>
              <a:schemeClr val="accent5">
                <a:lumMod val="75000"/>
              </a:schemeClr>
            </a:solidFill>
          </a:ln>
        </p:spPr>
      </p:pic>
      <p:sp>
        <p:nvSpPr>
          <p:cNvPr id="4" name="Rectangle 3">
            <a:extLst>
              <a:ext uri="{FF2B5EF4-FFF2-40B4-BE49-F238E27FC236}">
                <a16:creationId xmlns:a16="http://schemas.microsoft.com/office/drawing/2014/main" id="{4CA06BF7-249E-48AF-AEA2-12154F019129}"/>
              </a:ext>
            </a:extLst>
          </p:cNvPr>
          <p:cNvSpPr/>
          <p:nvPr/>
        </p:nvSpPr>
        <p:spPr>
          <a:xfrm>
            <a:off x="467105" y="2362313"/>
            <a:ext cx="5892037" cy="3170099"/>
          </a:xfrm>
          <a:prstGeom prst="rect">
            <a:avLst/>
          </a:prstGeom>
        </p:spPr>
        <p:txBody>
          <a:bodyPr wrap="square">
            <a:spAutoFit/>
          </a:bodyPr>
          <a:lstStyle/>
          <a:p>
            <a:r>
              <a:rPr lang="en-US" sz="2000" dirty="0">
                <a:solidFill>
                  <a:schemeClr val="accent5">
                    <a:lumMod val="75000"/>
                  </a:schemeClr>
                </a:solidFill>
              </a:rPr>
              <a:t>Researchers evaluated whether baseline urine Krebs cycle metabolites independently predict risk of chronic kidney disease progression in individuals with type 2 diabetes mellitus.</a:t>
            </a:r>
          </a:p>
          <a:p>
            <a:endParaRPr lang="en-US" sz="2000" dirty="0">
              <a:solidFill>
                <a:schemeClr val="accent5">
                  <a:lumMod val="75000"/>
                </a:schemeClr>
              </a:solidFill>
            </a:endParaRPr>
          </a:p>
          <a:p>
            <a:r>
              <a:rPr lang="en-US" sz="2000" dirty="0">
                <a:solidFill>
                  <a:schemeClr val="accent5">
                    <a:lumMod val="75000"/>
                  </a:schemeClr>
                </a:solidFill>
              </a:rPr>
              <a:t>As compared with those with stable renal function participants who experienced progressive chronic kidney disease had a lower level of urine citrate but significantly higher levels of lactate, fumarate, and malate levels at baseline. </a:t>
            </a:r>
          </a:p>
        </p:txBody>
      </p:sp>
      <p:sp>
        <p:nvSpPr>
          <p:cNvPr id="7" name="Rectangle 6">
            <a:extLst>
              <a:ext uri="{FF2B5EF4-FFF2-40B4-BE49-F238E27FC236}">
                <a16:creationId xmlns:a16="http://schemas.microsoft.com/office/drawing/2014/main" id="{A997CC6A-7FE7-4570-8171-D6C048EE2071}"/>
              </a:ext>
            </a:extLst>
          </p:cNvPr>
          <p:cNvSpPr/>
          <p:nvPr/>
        </p:nvSpPr>
        <p:spPr>
          <a:xfrm>
            <a:off x="7345073" y="5850820"/>
            <a:ext cx="3278462" cy="276999"/>
          </a:xfrm>
          <a:prstGeom prst="rect">
            <a:avLst/>
          </a:prstGeom>
        </p:spPr>
        <p:txBody>
          <a:bodyPr wrap="none">
            <a:spAutoFit/>
          </a:bodyPr>
          <a:lstStyle/>
          <a:p>
            <a:r>
              <a:rPr lang="en-US" altLang="en-US" sz="1200" dirty="0">
                <a:solidFill>
                  <a:srgbClr val="5B616B"/>
                </a:solidFill>
              </a:rPr>
              <a:t>J Clin Endocrinol </a:t>
            </a:r>
            <a:r>
              <a:rPr lang="en-US" altLang="en-US" sz="1200" dirty="0" err="1">
                <a:solidFill>
                  <a:srgbClr val="5B616B"/>
                </a:solidFill>
              </a:rPr>
              <a:t>Metab</a:t>
            </a:r>
            <a:r>
              <a:rPr lang="en-US" altLang="en-US" sz="1200" dirty="0">
                <a:solidFill>
                  <a:srgbClr val="5B616B"/>
                </a:solidFill>
              </a:rPr>
              <a:t> 103 (12), 4357-4364</a:t>
            </a:r>
            <a:r>
              <a:rPr lang="en-US" altLang="en-US" sz="1200" dirty="0"/>
              <a:t> </a:t>
            </a:r>
            <a:endParaRPr lang="en-US" sz="1200" dirty="0"/>
          </a:p>
        </p:txBody>
      </p:sp>
      <p:sp>
        <p:nvSpPr>
          <p:cNvPr id="8" name="Title 7">
            <a:extLst>
              <a:ext uri="{FF2B5EF4-FFF2-40B4-BE49-F238E27FC236}">
                <a16:creationId xmlns:a16="http://schemas.microsoft.com/office/drawing/2014/main" id="{00C1F9CA-5647-4607-B93D-53C803655231}"/>
              </a:ext>
            </a:extLst>
          </p:cNvPr>
          <p:cNvSpPr>
            <a:spLocks noGrp="1"/>
          </p:cNvSpPr>
          <p:nvPr>
            <p:ph type="title"/>
          </p:nvPr>
        </p:nvSpPr>
        <p:spPr>
          <a:xfrm>
            <a:off x="381001" y="274320"/>
            <a:ext cx="8991600" cy="1664547"/>
          </a:xfrm>
        </p:spPr>
        <p:txBody>
          <a:bodyPr/>
          <a:lstStyle/>
          <a:p>
            <a:r>
              <a:rPr lang="en-US" dirty="0"/>
              <a:t>Urine Tricarboxylic Acid Cycle Metabolites Predict Progressive Chronic Kidney Disease in Type 2 Diabetes</a:t>
            </a:r>
            <a:br>
              <a:rPr lang="en-US" dirty="0"/>
            </a:br>
            <a:endParaRPr lang="en-US" dirty="0"/>
          </a:p>
        </p:txBody>
      </p:sp>
    </p:spTree>
    <p:extLst>
      <p:ext uri="{BB962C8B-B14F-4D97-AF65-F5344CB8AC3E}">
        <p14:creationId xmlns:p14="http://schemas.microsoft.com/office/powerpoint/2010/main" val="201165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1176-B388-451C-BC3E-086724EEB511}"/>
              </a:ext>
            </a:extLst>
          </p:cNvPr>
          <p:cNvSpPr>
            <a:spLocks noGrp="1"/>
          </p:cNvSpPr>
          <p:nvPr>
            <p:ph type="title"/>
          </p:nvPr>
        </p:nvSpPr>
        <p:spPr/>
        <p:txBody>
          <a:bodyPr/>
          <a:lstStyle/>
          <a:p>
            <a:r>
              <a:rPr lang="en-US" dirty="0"/>
              <a:t>Citric Acid</a:t>
            </a:r>
          </a:p>
        </p:txBody>
      </p:sp>
      <p:sp>
        <p:nvSpPr>
          <p:cNvPr id="3" name="Text Placeholder 2">
            <a:extLst>
              <a:ext uri="{FF2B5EF4-FFF2-40B4-BE49-F238E27FC236}">
                <a16:creationId xmlns:a16="http://schemas.microsoft.com/office/drawing/2014/main" id="{4C28DFCD-C47E-4B84-A02F-2B511A39399B}"/>
              </a:ext>
            </a:extLst>
          </p:cNvPr>
          <p:cNvSpPr>
            <a:spLocks noGrp="1"/>
          </p:cNvSpPr>
          <p:nvPr>
            <p:ph type="body" sz="quarter" idx="12"/>
          </p:nvPr>
        </p:nvSpPr>
        <p:spPr/>
        <p:txBody>
          <a:bodyPr/>
          <a:lstStyle/>
          <a:p>
            <a:pPr>
              <a:spcBef>
                <a:spcPts val="1200"/>
              </a:spcBef>
            </a:pPr>
            <a:r>
              <a:rPr lang="en-US" altLang="en-US" sz="2200" dirty="0"/>
              <a:t>In a 2018 review of urine metabolites and kidney health at baseline and 6 years later, alterations of urine metabolites were found to be associated with early glomerular lesions in diabetic kidney disease. </a:t>
            </a:r>
          </a:p>
          <a:p>
            <a:pPr>
              <a:spcBef>
                <a:spcPts val="1200"/>
              </a:spcBef>
            </a:pPr>
            <a:r>
              <a:rPr lang="en-US" sz="2200" dirty="0"/>
              <a:t>Citric acid correlated negatively with mesangial fractional volume (partial r=−0.36, P = 0.007), and </a:t>
            </a:r>
            <a:r>
              <a:rPr lang="en-US" sz="2200" dirty="0" err="1"/>
              <a:t>homovanillic</a:t>
            </a:r>
            <a:r>
              <a:rPr lang="en-US" sz="2200" dirty="0"/>
              <a:t> acid correlated negatively with podocyte foot process width (partial r=−0.31, P = 0.022).</a:t>
            </a:r>
            <a:endParaRPr lang="en-US" altLang="en-US" sz="2200" dirty="0"/>
          </a:p>
          <a:p>
            <a:pPr lvl="1"/>
            <a:endParaRPr lang="en-US" altLang="en-US" dirty="0"/>
          </a:p>
        </p:txBody>
      </p:sp>
      <p:sp>
        <p:nvSpPr>
          <p:cNvPr id="4" name="Rectangle 3">
            <a:extLst>
              <a:ext uri="{FF2B5EF4-FFF2-40B4-BE49-F238E27FC236}">
                <a16:creationId xmlns:a16="http://schemas.microsoft.com/office/drawing/2014/main" id="{7645EC66-1C9A-4C45-B095-0BA7438E0A9E}"/>
              </a:ext>
            </a:extLst>
          </p:cNvPr>
          <p:cNvSpPr/>
          <p:nvPr/>
        </p:nvSpPr>
        <p:spPr>
          <a:xfrm>
            <a:off x="10003271" y="5754881"/>
            <a:ext cx="2098908" cy="276999"/>
          </a:xfrm>
          <a:prstGeom prst="rect">
            <a:avLst/>
          </a:prstGeom>
        </p:spPr>
        <p:txBody>
          <a:bodyPr wrap="none">
            <a:spAutoFit/>
          </a:bodyPr>
          <a:lstStyle/>
          <a:p>
            <a:r>
              <a:rPr lang="en-US" sz="1200" i="1" dirty="0">
                <a:solidFill>
                  <a:schemeClr val="accent5">
                    <a:lumMod val="75000"/>
                  </a:schemeClr>
                </a:solidFill>
                <a:latin typeface="BlinkMacSystemFont"/>
              </a:rPr>
              <a:t>Metabolomics</a:t>
            </a:r>
            <a:r>
              <a:rPr lang="en-US" sz="1200" dirty="0">
                <a:solidFill>
                  <a:schemeClr val="accent5">
                    <a:lumMod val="75000"/>
                  </a:schemeClr>
                </a:solidFill>
                <a:latin typeface="BlinkMacSystemFont"/>
              </a:rPr>
              <a:t>. 2018;14(6):84. </a:t>
            </a:r>
            <a:endParaRPr lang="en-US" sz="1200" dirty="0">
              <a:solidFill>
                <a:schemeClr val="accent5">
                  <a:lumMod val="75000"/>
                </a:schemeClr>
              </a:solidFill>
            </a:endParaRPr>
          </a:p>
        </p:txBody>
      </p:sp>
      <p:pic>
        <p:nvPicPr>
          <p:cNvPr id="5" name="Picture 4">
            <a:extLst>
              <a:ext uri="{FF2B5EF4-FFF2-40B4-BE49-F238E27FC236}">
                <a16:creationId xmlns:a16="http://schemas.microsoft.com/office/drawing/2014/main" id="{2673EA8E-90E3-44F2-84BE-23BA05754095}"/>
              </a:ext>
            </a:extLst>
          </p:cNvPr>
          <p:cNvPicPr>
            <a:picLocks noChangeAspect="1"/>
          </p:cNvPicPr>
          <p:nvPr/>
        </p:nvPicPr>
        <p:blipFill>
          <a:blip r:embed="rId3"/>
          <a:stretch>
            <a:fillRect/>
          </a:stretch>
        </p:blipFill>
        <p:spPr>
          <a:xfrm>
            <a:off x="3575892" y="3291840"/>
            <a:ext cx="5040216" cy="2711025"/>
          </a:xfrm>
          <a:prstGeom prst="rect">
            <a:avLst/>
          </a:prstGeom>
        </p:spPr>
      </p:pic>
    </p:spTree>
    <p:extLst>
      <p:ext uri="{BB962C8B-B14F-4D97-AF65-F5344CB8AC3E}">
        <p14:creationId xmlns:p14="http://schemas.microsoft.com/office/powerpoint/2010/main" val="351270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3">
            <a:extLst>
              <a:ext uri="{FF2B5EF4-FFF2-40B4-BE49-F238E27FC236}">
                <a16:creationId xmlns:a16="http://schemas.microsoft.com/office/drawing/2014/main" id="{43AD0F1C-C121-4593-B8DA-20D85F37D087}"/>
              </a:ext>
            </a:extLst>
          </p:cNvPr>
          <p:cNvGraphicFramePr>
            <a:graphicFrameLocks noGrp="1"/>
          </p:cNvGraphicFramePr>
          <p:nvPr>
            <p:extLst>
              <p:ext uri="{D42A27DB-BD31-4B8C-83A1-F6EECF244321}">
                <p14:modId xmlns:p14="http://schemas.microsoft.com/office/powerpoint/2010/main" val="2567446143"/>
              </p:ext>
            </p:extLst>
          </p:nvPr>
        </p:nvGraphicFramePr>
        <p:xfrm>
          <a:off x="3646449" y="1073520"/>
          <a:ext cx="7878804" cy="4247531"/>
        </p:xfrm>
        <a:graphic>
          <a:graphicData uri="http://schemas.openxmlformats.org/drawingml/2006/table">
            <a:tbl>
              <a:tblPr firstRow="1" bandRow="1">
                <a:tableStyleId>{5C22544A-7EE6-4342-B048-85BDC9FD1C3A}</a:tableStyleId>
              </a:tblPr>
              <a:tblGrid>
                <a:gridCol w="2211726">
                  <a:extLst>
                    <a:ext uri="{9D8B030D-6E8A-4147-A177-3AD203B41FA5}">
                      <a16:colId xmlns:a16="http://schemas.microsoft.com/office/drawing/2014/main" val="2906875107"/>
                    </a:ext>
                  </a:extLst>
                </a:gridCol>
                <a:gridCol w="904743">
                  <a:extLst>
                    <a:ext uri="{9D8B030D-6E8A-4147-A177-3AD203B41FA5}">
                      <a16:colId xmlns:a16="http://schemas.microsoft.com/office/drawing/2014/main" val="1216016228"/>
                    </a:ext>
                  </a:extLst>
                </a:gridCol>
                <a:gridCol w="981742">
                  <a:extLst>
                    <a:ext uri="{9D8B030D-6E8A-4147-A177-3AD203B41FA5}">
                      <a16:colId xmlns:a16="http://schemas.microsoft.com/office/drawing/2014/main" val="468306743"/>
                    </a:ext>
                  </a:extLst>
                </a:gridCol>
                <a:gridCol w="1233723">
                  <a:extLst>
                    <a:ext uri="{9D8B030D-6E8A-4147-A177-3AD203B41FA5}">
                      <a16:colId xmlns:a16="http://schemas.microsoft.com/office/drawing/2014/main" val="2976191104"/>
                    </a:ext>
                  </a:extLst>
                </a:gridCol>
                <a:gridCol w="775079">
                  <a:extLst>
                    <a:ext uri="{9D8B030D-6E8A-4147-A177-3AD203B41FA5}">
                      <a16:colId xmlns:a16="http://schemas.microsoft.com/office/drawing/2014/main" val="3095953298"/>
                    </a:ext>
                  </a:extLst>
                </a:gridCol>
                <a:gridCol w="848197">
                  <a:extLst>
                    <a:ext uri="{9D8B030D-6E8A-4147-A177-3AD203B41FA5}">
                      <a16:colId xmlns:a16="http://schemas.microsoft.com/office/drawing/2014/main" val="2388557721"/>
                    </a:ext>
                  </a:extLst>
                </a:gridCol>
                <a:gridCol w="923594">
                  <a:extLst>
                    <a:ext uri="{9D8B030D-6E8A-4147-A177-3AD203B41FA5}">
                      <a16:colId xmlns:a16="http://schemas.microsoft.com/office/drawing/2014/main" val="3028439171"/>
                    </a:ext>
                  </a:extLst>
                </a:gridCol>
              </a:tblGrid>
              <a:tr h="349375">
                <a:tc rowSpan="2">
                  <a:txBody>
                    <a:bodyPr/>
                    <a:lstStyle/>
                    <a:p>
                      <a:r>
                        <a:rPr lang="en-US" sz="1800" dirty="0"/>
                        <a:t>Urine </a:t>
                      </a:r>
                    </a:p>
                    <a:p>
                      <a:r>
                        <a:rPr lang="en-US" sz="1800" dirty="0"/>
                        <a:t>Metabolites</a:t>
                      </a:r>
                    </a:p>
                  </a:txBody>
                  <a:tcPr anchor="ctr">
                    <a:solidFill>
                      <a:srgbClr val="0070C0"/>
                    </a:solidFill>
                  </a:tcPr>
                </a:tc>
                <a:tc rowSpan="2">
                  <a:txBody>
                    <a:bodyPr/>
                    <a:lstStyle/>
                    <a:p>
                      <a:pPr algn="ctr"/>
                      <a:r>
                        <a:rPr lang="en-US" sz="1600" dirty="0"/>
                        <a:t>T2DM</a:t>
                      </a:r>
                      <a:endParaRPr lang="en-US" sz="1800" dirty="0"/>
                    </a:p>
                  </a:txBody>
                  <a:tcPr anchor="ctr">
                    <a:solidFill>
                      <a:srgbClr val="0070C0"/>
                    </a:solidFill>
                  </a:tcPr>
                </a:tc>
                <a:tc rowSpan="2">
                  <a:txBody>
                    <a:bodyPr/>
                    <a:lstStyle/>
                    <a:p>
                      <a:pPr algn="ctr"/>
                      <a:r>
                        <a:rPr lang="en-US" sz="1600" dirty="0"/>
                        <a:t>CKD w/o T2DM </a:t>
                      </a:r>
                    </a:p>
                  </a:txBody>
                  <a:tcPr anchor="ctr">
                    <a:solidFill>
                      <a:srgbClr val="0070C0"/>
                    </a:solidFill>
                  </a:tcPr>
                </a:tc>
                <a:tc rowSpan="2">
                  <a:txBody>
                    <a:bodyPr/>
                    <a:lstStyle/>
                    <a:p>
                      <a:pPr algn="ctr"/>
                      <a:r>
                        <a:rPr lang="en-US" sz="1400" dirty="0"/>
                        <a:t>CDK progression w/ T2DM vs controls</a:t>
                      </a:r>
                    </a:p>
                  </a:txBody>
                  <a:tcPr anchor="ctr">
                    <a:solidFill>
                      <a:srgbClr val="0070C0"/>
                    </a:solidFill>
                  </a:tcPr>
                </a:tc>
                <a:tc gridSpan="3">
                  <a:txBody>
                    <a:bodyPr/>
                    <a:lstStyle/>
                    <a:p>
                      <a:pPr algn="ctr"/>
                      <a:r>
                        <a:rPr lang="en-US" sz="1800" dirty="0"/>
                        <a:t>Animal Study</a:t>
                      </a:r>
                    </a:p>
                  </a:txBody>
                  <a:tcPr anchor="ctr">
                    <a:solidFill>
                      <a:srgbClr val="0070C0"/>
                    </a:solidFill>
                  </a:tcPr>
                </a:tc>
                <a:tc hMerge="1">
                  <a:txBody>
                    <a:bodyPr/>
                    <a:lstStyle/>
                    <a:p>
                      <a:endParaRPr lang="en-US" sz="1800" dirty="0"/>
                    </a:p>
                  </a:txBody>
                  <a:tcPr>
                    <a:solidFill>
                      <a:schemeClr val="accent5">
                        <a:lumMod val="75000"/>
                      </a:schemeClr>
                    </a:solidFill>
                  </a:tcPr>
                </a:tc>
                <a:tc hMerge="1">
                  <a:txBody>
                    <a:bodyPr/>
                    <a:lstStyle/>
                    <a:p>
                      <a:endParaRPr lang="en-US" sz="1800" dirty="0"/>
                    </a:p>
                  </a:txBody>
                  <a:tcPr>
                    <a:solidFill>
                      <a:schemeClr val="accent5">
                        <a:lumMod val="75000"/>
                      </a:schemeClr>
                    </a:solidFill>
                  </a:tcPr>
                </a:tc>
                <a:extLst>
                  <a:ext uri="{0D108BD9-81ED-4DB2-BD59-A6C34878D82A}">
                    <a16:rowId xmlns:a16="http://schemas.microsoft.com/office/drawing/2014/main" val="1753056282"/>
                  </a:ext>
                </a:extLst>
              </a:tr>
              <a:tr h="55317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600" dirty="0">
                          <a:solidFill>
                            <a:schemeClr val="bg1"/>
                          </a:solidFill>
                        </a:rPr>
                        <a:t>Mild KD</a:t>
                      </a:r>
                    </a:p>
                  </a:txBody>
                  <a:tcPr anchor="ctr">
                    <a:solidFill>
                      <a:srgbClr val="0070C0"/>
                    </a:solidFill>
                  </a:tcPr>
                </a:tc>
                <a:tc>
                  <a:txBody>
                    <a:bodyPr/>
                    <a:lstStyle/>
                    <a:p>
                      <a:pPr algn="ctr"/>
                      <a:r>
                        <a:rPr lang="en-US" sz="1600" dirty="0">
                          <a:solidFill>
                            <a:schemeClr val="bg1"/>
                          </a:solidFill>
                        </a:rPr>
                        <a:t>Mod KD</a:t>
                      </a:r>
                    </a:p>
                  </a:txBody>
                  <a:tcPr anchor="ctr">
                    <a:solidFill>
                      <a:srgbClr val="0070C0"/>
                    </a:solidFill>
                  </a:tcPr>
                </a:tc>
                <a:tc>
                  <a:txBody>
                    <a:bodyPr/>
                    <a:lstStyle/>
                    <a:p>
                      <a:pPr algn="ctr"/>
                      <a:r>
                        <a:rPr lang="en-US" sz="1600" dirty="0">
                          <a:solidFill>
                            <a:schemeClr val="bg1"/>
                          </a:solidFill>
                        </a:rPr>
                        <a:t>Sever KD</a:t>
                      </a:r>
                    </a:p>
                  </a:txBody>
                  <a:tcPr anchor="ctr">
                    <a:solidFill>
                      <a:srgbClr val="0070C0"/>
                    </a:solidFill>
                  </a:tcPr>
                </a:tc>
                <a:extLst>
                  <a:ext uri="{0D108BD9-81ED-4DB2-BD59-A6C34878D82A}">
                    <a16:rowId xmlns:a16="http://schemas.microsoft.com/office/drawing/2014/main" val="1794271756"/>
                  </a:ext>
                </a:extLst>
              </a:tr>
              <a:tr h="349375">
                <a:tc>
                  <a:txBody>
                    <a:bodyPr/>
                    <a:lstStyle/>
                    <a:p>
                      <a:r>
                        <a:rPr lang="en-US" sz="1800" b="0" dirty="0">
                          <a:solidFill>
                            <a:schemeClr val="accent5">
                              <a:lumMod val="50000"/>
                            </a:schemeClr>
                          </a:solidFill>
                        </a:rPr>
                        <a:t>Lactic Acid</a:t>
                      </a:r>
                    </a:p>
                  </a:txBody>
                  <a:tcPr anchor="ctr">
                    <a:solidFill>
                      <a:srgbClr val="DFE7F9"/>
                    </a:solidFill>
                  </a:tcPr>
                </a:tc>
                <a:tc>
                  <a:txBody>
                    <a:bodyPr/>
                    <a:lstStyle/>
                    <a:p>
                      <a:pPr algn="ctr"/>
                      <a:r>
                        <a:rPr lang="en-US" sz="1800" dirty="0">
                          <a:solidFill>
                            <a:schemeClr val="accent5">
                              <a:lumMod val="50000"/>
                            </a:schemeClr>
                          </a:solidFill>
                        </a:rPr>
                        <a:t>High</a:t>
                      </a:r>
                      <a:endParaRPr lang="en-US" sz="1800" b="0" dirty="0">
                        <a:solidFill>
                          <a:schemeClr val="accent5">
                            <a:lumMod val="50000"/>
                          </a:schemeClr>
                        </a:solidFill>
                      </a:endParaRPr>
                    </a:p>
                  </a:txBody>
                  <a:tcPr anchor="ctr">
                    <a:solidFill>
                      <a:srgbClr val="DFE7F9"/>
                    </a:solidFill>
                  </a:tcPr>
                </a:tc>
                <a:tc>
                  <a:txBody>
                    <a:bodyPr/>
                    <a:lstStyle/>
                    <a:p>
                      <a:pPr algn="ctr"/>
                      <a:endParaRPr lang="en-US" sz="1800" b="0" dirty="0">
                        <a:solidFill>
                          <a:schemeClr val="accent5">
                            <a:lumMod val="50000"/>
                          </a:schemeClr>
                        </a:solidFill>
                      </a:endParaRPr>
                    </a:p>
                  </a:txBody>
                  <a:tcPr anchor="ctr">
                    <a:solidFill>
                      <a:srgbClr val="DFE7F9"/>
                    </a:solidFill>
                  </a:tcPr>
                </a:tc>
                <a:tc>
                  <a:txBody>
                    <a:bodyPr/>
                    <a:lstStyle/>
                    <a:p>
                      <a:pPr algn="ctr"/>
                      <a:r>
                        <a:rPr lang="en-US" sz="1800" dirty="0">
                          <a:solidFill>
                            <a:schemeClr val="accent5">
                              <a:lumMod val="50000"/>
                            </a:schemeClr>
                          </a:solidFill>
                        </a:rPr>
                        <a:t>High</a:t>
                      </a:r>
                    </a:p>
                  </a:txBody>
                  <a:tcPr anchor="ctr">
                    <a:solidFill>
                      <a:srgbClr val="DFE7F9"/>
                    </a:solidFill>
                  </a:tcPr>
                </a:tc>
                <a:tc>
                  <a:txBody>
                    <a:bodyPr/>
                    <a:lstStyle/>
                    <a:p>
                      <a:pPr algn="ctr"/>
                      <a:r>
                        <a:rPr lang="en-US" sz="1800" dirty="0">
                          <a:solidFill>
                            <a:schemeClr val="accent5">
                              <a:lumMod val="50000"/>
                            </a:schemeClr>
                          </a:solidFill>
                        </a:rPr>
                        <a:t>High</a:t>
                      </a:r>
                    </a:p>
                  </a:txBody>
                  <a:tcPr anchor="ctr">
                    <a:solidFill>
                      <a:srgbClr val="DFE7F9"/>
                    </a:solidFill>
                  </a:tcPr>
                </a:tc>
                <a:tc>
                  <a:txBody>
                    <a:bodyPr/>
                    <a:lstStyle/>
                    <a:p>
                      <a:pPr algn="ctr"/>
                      <a:endParaRPr lang="en-US" sz="1800" dirty="0">
                        <a:solidFill>
                          <a:schemeClr val="accent5">
                            <a:lumMod val="50000"/>
                          </a:schemeClr>
                        </a:solidFill>
                      </a:endParaRPr>
                    </a:p>
                  </a:txBody>
                  <a:tcPr anchor="ctr">
                    <a:solidFill>
                      <a:srgbClr val="DFE7F9"/>
                    </a:solidFill>
                  </a:tcPr>
                </a:tc>
                <a:tc>
                  <a:txBody>
                    <a:bodyPr/>
                    <a:lstStyle/>
                    <a:p>
                      <a:pPr algn="ctr"/>
                      <a:endParaRPr lang="en-US" sz="1800" dirty="0">
                        <a:solidFill>
                          <a:schemeClr val="accent5">
                            <a:lumMod val="50000"/>
                          </a:schemeClr>
                        </a:solidFill>
                      </a:endParaRPr>
                    </a:p>
                  </a:txBody>
                  <a:tcPr anchor="ctr">
                    <a:solidFill>
                      <a:srgbClr val="DFE7F9"/>
                    </a:solidFill>
                  </a:tcPr>
                </a:tc>
                <a:extLst>
                  <a:ext uri="{0D108BD9-81ED-4DB2-BD59-A6C34878D82A}">
                    <a16:rowId xmlns:a16="http://schemas.microsoft.com/office/drawing/2014/main" val="151181201"/>
                  </a:ext>
                </a:extLst>
              </a:tr>
              <a:tr h="376571">
                <a:tc gridSpan="3">
                  <a:txBody>
                    <a:bodyPr/>
                    <a:lstStyle/>
                    <a:p>
                      <a:pPr algn="ctr"/>
                      <a:r>
                        <a:rPr lang="en-US" sz="1800" b="1" dirty="0">
                          <a:solidFill>
                            <a:schemeClr val="accent5">
                              <a:lumMod val="50000"/>
                            </a:schemeClr>
                          </a:solidFill>
                        </a:rPr>
                        <a:t>Krebs Cycle </a:t>
                      </a:r>
                    </a:p>
                  </a:txBody>
                  <a:tcPr anchor="ctr">
                    <a:solidFill>
                      <a:srgbClr val="F2F5FC"/>
                    </a:solidFill>
                  </a:tcPr>
                </a:tc>
                <a:tc hMerge="1">
                  <a:txBody>
                    <a:bodyPr/>
                    <a:lstStyle/>
                    <a:p>
                      <a:endParaRPr lang="en-US"/>
                    </a:p>
                  </a:txBody>
                  <a:tcPr/>
                </a:tc>
                <a:tc hMerge="1">
                  <a:txBody>
                    <a:bodyPr/>
                    <a:lstStyle/>
                    <a:p>
                      <a:endParaRPr lang="en-US"/>
                    </a:p>
                  </a:txBody>
                  <a:tcPr/>
                </a:tc>
                <a:tc>
                  <a:txBody>
                    <a:bodyPr/>
                    <a:lstStyle/>
                    <a:p>
                      <a:pPr algn="ctr"/>
                      <a:endParaRPr lang="en-US" sz="1800" dirty="0"/>
                    </a:p>
                  </a:txBody>
                  <a:tcPr anchor="ctr">
                    <a:solidFill>
                      <a:srgbClr val="F2F5FC"/>
                    </a:solidFill>
                  </a:tcPr>
                </a:tc>
                <a:tc>
                  <a:txBody>
                    <a:bodyPr/>
                    <a:lstStyle/>
                    <a:p>
                      <a:pPr algn="ctr"/>
                      <a:endParaRPr lang="en-US" sz="1800" dirty="0"/>
                    </a:p>
                  </a:txBody>
                  <a:tcPr anchor="ctr">
                    <a:solidFill>
                      <a:srgbClr val="F2F5FC"/>
                    </a:solidFill>
                  </a:tcPr>
                </a:tc>
                <a:tc>
                  <a:txBody>
                    <a:bodyPr/>
                    <a:lstStyle/>
                    <a:p>
                      <a:pPr algn="ctr"/>
                      <a:endParaRPr lang="en-US" sz="1800" dirty="0"/>
                    </a:p>
                  </a:txBody>
                  <a:tcPr anchor="ctr">
                    <a:solidFill>
                      <a:srgbClr val="F2F5FC"/>
                    </a:solidFill>
                  </a:tcPr>
                </a:tc>
                <a:tc>
                  <a:txBody>
                    <a:bodyPr/>
                    <a:lstStyle/>
                    <a:p>
                      <a:pPr algn="ctr"/>
                      <a:endParaRPr lang="en-US" sz="1800" dirty="0"/>
                    </a:p>
                  </a:txBody>
                  <a:tcPr anchor="ctr">
                    <a:solidFill>
                      <a:srgbClr val="F2F5FC"/>
                    </a:solidFill>
                  </a:tcPr>
                </a:tc>
                <a:extLst>
                  <a:ext uri="{0D108BD9-81ED-4DB2-BD59-A6C34878D82A}">
                    <a16:rowId xmlns:a16="http://schemas.microsoft.com/office/drawing/2014/main" val="382846407"/>
                  </a:ext>
                </a:extLst>
              </a:tr>
              <a:tr h="349375">
                <a:tc>
                  <a:txBody>
                    <a:bodyPr/>
                    <a:lstStyle/>
                    <a:p>
                      <a:r>
                        <a:rPr lang="en-US" sz="1800" b="0" dirty="0">
                          <a:solidFill>
                            <a:schemeClr val="accent5">
                              <a:lumMod val="50000"/>
                            </a:schemeClr>
                          </a:solidFill>
                        </a:rPr>
                        <a:t>Citric Acid</a:t>
                      </a:r>
                    </a:p>
                  </a:txBody>
                  <a:tcPr anchor="ctr">
                    <a:solidFill>
                      <a:srgbClr val="DFE7F9"/>
                    </a:solidFill>
                  </a:tcPr>
                </a:tc>
                <a:tc>
                  <a:txBody>
                    <a:bodyPr/>
                    <a:lstStyle/>
                    <a:p>
                      <a:pPr algn="ctr"/>
                      <a:r>
                        <a:rPr lang="en-US" sz="1800">
                          <a:solidFill>
                            <a:schemeClr val="accent5">
                              <a:lumMod val="50000"/>
                            </a:schemeClr>
                          </a:solidFill>
                        </a:rPr>
                        <a:t>High</a:t>
                      </a:r>
                      <a:endParaRPr lang="en-US" sz="1800" b="0" dirty="0">
                        <a:solidFill>
                          <a:schemeClr val="accent5">
                            <a:lumMod val="50000"/>
                          </a:schemeClr>
                        </a:solidFill>
                      </a:endParaRPr>
                    </a:p>
                  </a:txBody>
                  <a:tcPr anchor="ctr">
                    <a:solidFill>
                      <a:srgbClr val="DFE7F9"/>
                    </a:solidFill>
                  </a:tcPr>
                </a:tc>
                <a:tc>
                  <a:txBody>
                    <a:bodyPr/>
                    <a:lstStyle/>
                    <a:p>
                      <a:pPr algn="ctr"/>
                      <a:r>
                        <a:rPr lang="en-US" sz="1800">
                          <a:solidFill>
                            <a:schemeClr val="accent5">
                              <a:lumMod val="50000"/>
                            </a:schemeClr>
                          </a:solidFill>
                        </a:rPr>
                        <a:t>Low</a:t>
                      </a:r>
                      <a:endParaRPr lang="en-US" sz="1800" b="0" dirty="0">
                        <a:solidFill>
                          <a:schemeClr val="accent5">
                            <a:lumMod val="50000"/>
                          </a:schemeClr>
                        </a:solidFill>
                      </a:endParaRPr>
                    </a:p>
                  </a:txBody>
                  <a:tcPr anchor="ctr">
                    <a:solidFill>
                      <a:srgbClr val="DFE7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accent5">
                              <a:lumMod val="50000"/>
                            </a:schemeClr>
                          </a:solidFill>
                        </a:rPr>
                        <a:t>Low</a:t>
                      </a:r>
                    </a:p>
                  </a:txBody>
                  <a:tcPr anchor="ctr">
                    <a:solidFill>
                      <a:srgbClr val="DFE7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accent5">
                              <a:lumMod val="50000"/>
                            </a:schemeClr>
                          </a:solidFill>
                        </a:rPr>
                        <a:t>Low</a:t>
                      </a:r>
                    </a:p>
                  </a:txBody>
                  <a:tcPr anchor="ctr">
                    <a:solidFill>
                      <a:srgbClr val="DFE7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accent5">
                              <a:lumMod val="50000"/>
                            </a:schemeClr>
                          </a:solidFill>
                        </a:rPr>
                        <a:t>Low</a:t>
                      </a:r>
                    </a:p>
                  </a:txBody>
                  <a:tcPr anchor="ctr">
                    <a:solidFill>
                      <a:srgbClr val="DFE7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accent5">
                              <a:lumMod val="50000"/>
                            </a:schemeClr>
                          </a:solidFill>
                        </a:rPr>
                        <a:t>Low</a:t>
                      </a:r>
                    </a:p>
                  </a:txBody>
                  <a:tcPr anchor="ctr">
                    <a:solidFill>
                      <a:srgbClr val="DFE7F9"/>
                    </a:solidFill>
                  </a:tcPr>
                </a:tc>
                <a:extLst>
                  <a:ext uri="{0D108BD9-81ED-4DB2-BD59-A6C34878D82A}">
                    <a16:rowId xmlns:a16="http://schemas.microsoft.com/office/drawing/2014/main" val="1160424906"/>
                  </a:ext>
                </a:extLst>
              </a:tr>
              <a:tr h="349375">
                <a:tc>
                  <a:txBody>
                    <a:bodyPr/>
                    <a:lstStyle/>
                    <a:p>
                      <a:pPr marL="0" lvl="0" indent="0" algn="l">
                        <a:buFont typeface="Arial" panose="020B0604020202020204" pitchFamily="34" charset="0"/>
                        <a:buNone/>
                      </a:pPr>
                      <a:r>
                        <a:rPr lang="en-US" sz="1800" b="0">
                          <a:solidFill>
                            <a:schemeClr val="accent5">
                              <a:lumMod val="50000"/>
                            </a:schemeClr>
                          </a:solidFill>
                        </a:rPr>
                        <a:t>Cis-Aconic acid</a:t>
                      </a:r>
                      <a:endParaRPr lang="en-US" sz="1800" b="0" dirty="0">
                        <a:solidFill>
                          <a:schemeClr val="accent5">
                            <a:lumMod val="50000"/>
                          </a:schemeClr>
                        </a:solidFill>
                      </a:endParaRPr>
                    </a:p>
                  </a:txBody>
                  <a:tcPr anchor="ctr">
                    <a:solidFill>
                      <a:srgbClr val="F2F5FC"/>
                    </a:solidFill>
                  </a:tcPr>
                </a:tc>
                <a:tc>
                  <a:txBody>
                    <a:bodyPr/>
                    <a:lstStyle/>
                    <a:p>
                      <a:pPr marL="0" lvl="0" indent="0" algn="ctr">
                        <a:buFont typeface="Arial" panose="020B0604020202020204" pitchFamily="34" charset="0"/>
                        <a:buNone/>
                      </a:pPr>
                      <a:endParaRPr lang="en-US" sz="1800" b="0" dirty="0">
                        <a:solidFill>
                          <a:schemeClr val="accent5">
                            <a:lumMod val="50000"/>
                          </a:schemeClr>
                        </a:solidFill>
                      </a:endParaRPr>
                    </a:p>
                  </a:txBody>
                  <a:tcPr anchor="ctr">
                    <a:solidFill>
                      <a:srgbClr val="F2F5FC"/>
                    </a:solidFill>
                  </a:tcPr>
                </a:tc>
                <a:tc>
                  <a:txBody>
                    <a:bodyPr/>
                    <a:lstStyle/>
                    <a:p>
                      <a:pPr marL="0" lvl="0" indent="0" algn="ctr">
                        <a:buFont typeface="Arial" panose="020B0604020202020204" pitchFamily="34" charset="0"/>
                        <a:buNone/>
                      </a:pPr>
                      <a:r>
                        <a:rPr lang="en-US" sz="1800">
                          <a:solidFill>
                            <a:schemeClr val="accent5">
                              <a:lumMod val="50000"/>
                            </a:schemeClr>
                          </a:solidFill>
                        </a:rPr>
                        <a:t>Low</a:t>
                      </a:r>
                      <a:endParaRPr lang="en-US" sz="1800" b="0" dirty="0">
                        <a:solidFill>
                          <a:schemeClr val="accent5">
                            <a:lumMod val="50000"/>
                          </a:schemeClr>
                        </a:solidFill>
                      </a:endParaRPr>
                    </a:p>
                  </a:txBody>
                  <a:tcPr anchor="ctr">
                    <a:solidFill>
                      <a:srgbClr val="F2F5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accent5">
                            <a:lumMod val="50000"/>
                          </a:schemeClr>
                        </a:solidFill>
                      </a:endParaRPr>
                    </a:p>
                  </a:txBody>
                  <a:tcPr anchor="ctr">
                    <a:solidFill>
                      <a:srgbClr val="F2F5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accent5">
                            <a:lumMod val="50000"/>
                          </a:schemeClr>
                        </a:solidFill>
                      </a:endParaRPr>
                    </a:p>
                  </a:txBody>
                  <a:tcPr anchor="ctr">
                    <a:solidFill>
                      <a:srgbClr val="F2F5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accent5">
                            <a:lumMod val="50000"/>
                          </a:schemeClr>
                        </a:solidFill>
                      </a:endParaRPr>
                    </a:p>
                  </a:txBody>
                  <a:tcPr anchor="ctr">
                    <a:solidFill>
                      <a:srgbClr val="F2F5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accent5">
                            <a:lumMod val="50000"/>
                          </a:schemeClr>
                        </a:solidFill>
                      </a:endParaRPr>
                    </a:p>
                  </a:txBody>
                  <a:tcPr anchor="ctr">
                    <a:solidFill>
                      <a:srgbClr val="F2F5FC"/>
                    </a:solidFill>
                  </a:tcPr>
                </a:tc>
                <a:extLst>
                  <a:ext uri="{0D108BD9-81ED-4DB2-BD59-A6C34878D82A}">
                    <a16:rowId xmlns:a16="http://schemas.microsoft.com/office/drawing/2014/main" val="3183934473"/>
                  </a:ext>
                </a:extLst>
              </a:tr>
              <a:tr h="349375">
                <a:tc>
                  <a:txBody>
                    <a:bodyPr/>
                    <a:lstStyle/>
                    <a:p>
                      <a:pPr marL="0" lvl="0" indent="0">
                        <a:buFont typeface="Arial" panose="020B0604020202020204" pitchFamily="34" charset="0"/>
                        <a:buNone/>
                      </a:pPr>
                      <a:r>
                        <a:rPr lang="en-US" sz="1800" b="0">
                          <a:solidFill>
                            <a:schemeClr val="accent5">
                              <a:lumMod val="50000"/>
                            </a:schemeClr>
                          </a:solidFill>
                        </a:rPr>
                        <a:t>Iso-citric acid</a:t>
                      </a:r>
                      <a:endParaRPr lang="en-US" sz="1800" b="0" dirty="0">
                        <a:solidFill>
                          <a:schemeClr val="accent5">
                            <a:lumMod val="50000"/>
                          </a:schemeClr>
                        </a:solidFill>
                      </a:endParaRPr>
                    </a:p>
                  </a:txBody>
                  <a:tcPr anchor="ctr">
                    <a:solidFill>
                      <a:srgbClr val="DFE7F9"/>
                    </a:solidFill>
                  </a:tcPr>
                </a:tc>
                <a:tc>
                  <a:txBody>
                    <a:bodyPr/>
                    <a:lstStyle/>
                    <a:p>
                      <a:pPr marL="0" lvl="0" indent="0" algn="ctr">
                        <a:buFont typeface="Arial" panose="020B0604020202020204" pitchFamily="34" charset="0"/>
                        <a:buNone/>
                      </a:pPr>
                      <a:endParaRPr lang="en-US" sz="1800" b="0" dirty="0">
                        <a:solidFill>
                          <a:schemeClr val="accent5">
                            <a:lumMod val="50000"/>
                          </a:schemeClr>
                        </a:solidFill>
                      </a:endParaRPr>
                    </a:p>
                  </a:txBody>
                  <a:tcPr anchor="ctr">
                    <a:solidFill>
                      <a:srgbClr val="DFE7F9"/>
                    </a:solidFill>
                  </a:tcPr>
                </a:tc>
                <a:tc>
                  <a:txBody>
                    <a:bodyPr/>
                    <a:lstStyle/>
                    <a:p>
                      <a:pPr marL="0" lvl="0" indent="0" algn="ctr">
                        <a:buFont typeface="Arial" panose="020B0604020202020204" pitchFamily="34" charset="0"/>
                        <a:buNone/>
                      </a:pPr>
                      <a:r>
                        <a:rPr lang="en-US" sz="1800">
                          <a:solidFill>
                            <a:schemeClr val="accent5">
                              <a:lumMod val="50000"/>
                            </a:schemeClr>
                          </a:solidFill>
                        </a:rPr>
                        <a:t>Low</a:t>
                      </a:r>
                      <a:endParaRPr lang="en-US" sz="1800" b="0" dirty="0">
                        <a:solidFill>
                          <a:schemeClr val="accent5">
                            <a:lumMod val="50000"/>
                          </a:schemeClr>
                        </a:solidFill>
                      </a:endParaRPr>
                    </a:p>
                  </a:txBody>
                  <a:tcPr anchor="ctr">
                    <a:solidFill>
                      <a:srgbClr val="DFE7F9"/>
                    </a:solidFill>
                  </a:tcPr>
                </a:tc>
                <a:tc>
                  <a:txBody>
                    <a:bodyPr/>
                    <a:lstStyle/>
                    <a:p>
                      <a:pPr algn="ctr"/>
                      <a:endParaRPr lang="en-US" sz="1800" dirty="0">
                        <a:solidFill>
                          <a:schemeClr val="accent5">
                            <a:lumMod val="50000"/>
                          </a:schemeClr>
                        </a:solidFill>
                      </a:endParaRPr>
                    </a:p>
                  </a:txBody>
                  <a:tcPr anchor="ctr">
                    <a:solidFill>
                      <a:srgbClr val="DFE7F9"/>
                    </a:solidFill>
                  </a:tcPr>
                </a:tc>
                <a:tc>
                  <a:txBody>
                    <a:bodyPr/>
                    <a:lstStyle/>
                    <a:p>
                      <a:pPr algn="ctr"/>
                      <a:endParaRPr lang="en-US" sz="1800" dirty="0">
                        <a:solidFill>
                          <a:schemeClr val="accent5">
                            <a:lumMod val="50000"/>
                          </a:schemeClr>
                        </a:solidFill>
                      </a:endParaRPr>
                    </a:p>
                  </a:txBody>
                  <a:tcPr anchor="ctr">
                    <a:solidFill>
                      <a:srgbClr val="DFE7F9"/>
                    </a:solidFill>
                  </a:tcPr>
                </a:tc>
                <a:tc>
                  <a:txBody>
                    <a:bodyPr/>
                    <a:lstStyle/>
                    <a:p>
                      <a:pPr algn="ctr"/>
                      <a:endParaRPr lang="en-US" sz="1800" dirty="0">
                        <a:solidFill>
                          <a:schemeClr val="accent5">
                            <a:lumMod val="50000"/>
                          </a:schemeClr>
                        </a:solidFill>
                      </a:endParaRPr>
                    </a:p>
                  </a:txBody>
                  <a:tcPr anchor="ctr">
                    <a:solidFill>
                      <a:srgbClr val="DFE7F9"/>
                    </a:solidFill>
                  </a:tcPr>
                </a:tc>
                <a:tc>
                  <a:txBody>
                    <a:bodyPr/>
                    <a:lstStyle/>
                    <a:p>
                      <a:pPr algn="ctr"/>
                      <a:endParaRPr lang="en-US" sz="1800" dirty="0">
                        <a:solidFill>
                          <a:schemeClr val="accent5">
                            <a:lumMod val="50000"/>
                          </a:schemeClr>
                        </a:solidFill>
                      </a:endParaRPr>
                    </a:p>
                  </a:txBody>
                  <a:tcPr anchor="ctr">
                    <a:solidFill>
                      <a:srgbClr val="DFE7F9"/>
                    </a:solidFill>
                  </a:tcPr>
                </a:tc>
                <a:extLst>
                  <a:ext uri="{0D108BD9-81ED-4DB2-BD59-A6C34878D82A}">
                    <a16:rowId xmlns:a16="http://schemas.microsoft.com/office/drawing/2014/main" val="4179784696"/>
                  </a:ext>
                </a:extLst>
              </a:tr>
              <a:tr h="349375">
                <a:tc>
                  <a:txBody>
                    <a:bodyPr/>
                    <a:lstStyle/>
                    <a:p>
                      <a:pPr marL="0" lvl="0" indent="0" algn="l">
                        <a:buFont typeface="Arial" panose="020B0604020202020204" pitchFamily="34" charset="0"/>
                        <a:buNone/>
                      </a:pPr>
                      <a:r>
                        <a:rPr lang="en-US" sz="1500" b="0" dirty="0">
                          <a:solidFill>
                            <a:schemeClr val="accent5">
                              <a:lumMod val="50000"/>
                            </a:schemeClr>
                          </a:solidFill>
                        </a:rPr>
                        <a:t>Alpha-ketoglutaric acid</a:t>
                      </a:r>
                    </a:p>
                  </a:txBody>
                  <a:tcPr anchor="ctr">
                    <a:solidFill>
                      <a:srgbClr val="F2F5FC"/>
                    </a:solidFill>
                  </a:tcPr>
                </a:tc>
                <a:tc>
                  <a:txBody>
                    <a:bodyPr/>
                    <a:lstStyle/>
                    <a:p>
                      <a:pPr marL="0" lvl="0" indent="0" algn="ctr">
                        <a:buFont typeface="Arial" panose="020B0604020202020204" pitchFamily="34" charset="0"/>
                        <a:buNone/>
                      </a:pPr>
                      <a:endParaRPr lang="en-US" sz="1600" b="0" dirty="0">
                        <a:solidFill>
                          <a:schemeClr val="accent5">
                            <a:lumMod val="50000"/>
                          </a:schemeClr>
                        </a:solidFill>
                      </a:endParaRPr>
                    </a:p>
                  </a:txBody>
                  <a:tcPr anchor="ctr">
                    <a:solidFill>
                      <a:srgbClr val="F2F5FC"/>
                    </a:solidFill>
                  </a:tcPr>
                </a:tc>
                <a:tc>
                  <a:txBody>
                    <a:bodyPr/>
                    <a:lstStyle/>
                    <a:p>
                      <a:pPr marL="0" lvl="0" indent="0" algn="ctr">
                        <a:buFont typeface="Arial" panose="020B0604020202020204" pitchFamily="34" charset="0"/>
                        <a:buNone/>
                      </a:pPr>
                      <a:r>
                        <a:rPr lang="en-US" sz="1800">
                          <a:solidFill>
                            <a:schemeClr val="accent5">
                              <a:lumMod val="50000"/>
                            </a:schemeClr>
                          </a:solidFill>
                        </a:rPr>
                        <a:t>Low</a:t>
                      </a:r>
                      <a:endParaRPr lang="en-US" sz="1600" b="0" dirty="0">
                        <a:solidFill>
                          <a:schemeClr val="accent5">
                            <a:lumMod val="50000"/>
                          </a:schemeClr>
                        </a:solidFill>
                      </a:endParaRPr>
                    </a:p>
                  </a:txBody>
                  <a:tcPr anchor="ctr">
                    <a:solidFill>
                      <a:srgbClr val="F2F5FC"/>
                    </a:solidFill>
                  </a:tcPr>
                </a:tc>
                <a:tc>
                  <a:txBody>
                    <a:bodyPr/>
                    <a:lstStyle/>
                    <a:p>
                      <a:pPr algn="ctr"/>
                      <a:endParaRPr lang="en-US" sz="1800" dirty="0">
                        <a:solidFill>
                          <a:schemeClr val="accent5">
                            <a:lumMod val="50000"/>
                          </a:schemeClr>
                        </a:solidFill>
                      </a:endParaRPr>
                    </a:p>
                  </a:txBody>
                  <a:tcPr anchor="ctr">
                    <a:solidFill>
                      <a:srgbClr val="F2F5FC"/>
                    </a:solidFill>
                  </a:tcPr>
                </a:tc>
                <a:tc>
                  <a:txBody>
                    <a:bodyPr/>
                    <a:lstStyle/>
                    <a:p>
                      <a:pPr algn="ctr"/>
                      <a:endParaRPr lang="en-US" sz="1800" dirty="0">
                        <a:solidFill>
                          <a:schemeClr val="accent5">
                            <a:lumMod val="50000"/>
                          </a:schemeClr>
                        </a:solidFill>
                      </a:endParaRPr>
                    </a:p>
                  </a:txBody>
                  <a:tcPr anchor="ctr">
                    <a:solidFill>
                      <a:srgbClr val="F2F5FC"/>
                    </a:solidFill>
                  </a:tcPr>
                </a:tc>
                <a:tc>
                  <a:txBody>
                    <a:bodyPr/>
                    <a:lstStyle/>
                    <a:p>
                      <a:pPr algn="ctr"/>
                      <a:endParaRPr lang="en-US" sz="1800" dirty="0">
                        <a:solidFill>
                          <a:schemeClr val="accent5">
                            <a:lumMod val="50000"/>
                          </a:schemeClr>
                        </a:solidFill>
                      </a:endParaRPr>
                    </a:p>
                  </a:txBody>
                  <a:tcPr anchor="ctr">
                    <a:solidFill>
                      <a:srgbClr val="F2F5FC"/>
                    </a:solidFill>
                  </a:tcPr>
                </a:tc>
                <a:tc>
                  <a:txBody>
                    <a:bodyPr/>
                    <a:lstStyle/>
                    <a:p>
                      <a:pPr algn="ctr"/>
                      <a:endParaRPr lang="en-US" sz="1800" dirty="0">
                        <a:solidFill>
                          <a:schemeClr val="accent5">
                            <a:lumMod val="50000"/>
                          </a:schemeClr>
                        </a:solidFill>
                      </a:endParaRPr>
                    </a:p>
                  </a:txBody>
                  <a:tcPr anchor="ctr">
                    <a:solidFill>
                      <a:srgbClr val="F2F5FC"/>
                    </a:solidFill>
                  </a:tcPr>
                </a:tc>
                <a:extLst>
                  <a:ext uri="{0D108BD9-81ED-4DB2-BD59-A6C34878D82A}">
                    <a16:rowId xmlns:a16="http://schemas.microsoft.com/office/drawing/2014/main" val="4143694748"/>
                  </a:ext>
                </a:extLst>
              </a:tr>
              <a:tr h="349375">
                <a:tc>
                  <a:txBody>
                    <a:bodyPr/>
                    <a:lstStyle/>
                    <a:p>
                      <a:pPr algn="l"/>
                      <a:r>
                        <a:rPr lang="en-US" sz="1800" b="0" dirty="0">
                          <a:solidFill>
                            <a:schemeClr val="accent5">
                              <a:lumMod val="50000"/>
                            </a:schemeClr>
                          </a:solidFill>
                        </a:rPr>
                        <a:t>Succinic Acid</a:t>
                      </a:r>
                    </a:p>
                  </a:txBody>
                  <a:tcPr anchor="ctr">
                    <a:solidFill>
                      <a:srgbClr val="DFE7F9"/>
                    </a:solidFill>
                  </a:tcPr>
                </a:tc>
                <a:tc>
                  <a:txBody>
                    <a:bodyPr/>
                    <a:lstStyle/>
                    <a:p>
                      <a:pPr algn="ctr"/>
                      <a:r>
                        <a:rPr lang="en-US" sz="1800" b="0">
                          <a:solidFill>
                            <a:schemeClr val="accent5">
                              <a:lumMod val="50000"/>
                            </a:schemeClr>
                          </a:solidFill>
                        </a:rPr>
                        <a:t>High</a:t>
                      </a:r>
                      <a:endParaRPr lang="en-US" sz="1800" b="0" dirty="0">
                        <a:solidFill>
                          <a:schemeClr val="accent5">
                            <a:lumMod val="50000"/>
                          </a:schemeClr>
                        </a:solidFill>
                      </a:endParaRPr>
                    </a:p>
                  </a:txBody>
                  <a:tcPr anchor="ctr">
                    <a:solidFill>
                      <a:srgbClr val="DFE7F9"/>
                    </a:solidFill>
                  </a:tcPr>
                </a:tc>
                <a:tc>
                  <a:txBody>
                    <a:bodyPr/>
                    <a:lstStyle/>
                    <a:p>
                      <a:pPr algn="ctr"/>
                      <a:r>
                        <a:rPr lang="en-US" sz="1800" b="0">
                          <a:solidFill>
                            <a:schemeClr val="accent5">
                              <a:lumMod val="50000"/>
                            </a:schemeClr>
                          </a:solidFill>
                        </a:rPr>
                        <a:t>Low</a:t>
                      </a:r>
                      <a:endParaRPr lang="en-US" sz="1800" b="0" dirty="0">
                        <a:solidFill>
                          <a:schemeClr val="accent5">
                            <a:lumMod val="50000"/>
                          </a:schemeClr>
                        </a:solidFill>
                      </a:endParaRPr>
                    </a:p>
                  </a:txBody>
                  <a:tcPr anchor="ctr">
                    <a:solidFill>
                      <a:srgbClr val="DFE7F9"/>
                    </a:solidFill>
                  </a:tcPr>
                </a:tc>
                <a:tc>
                  <a:txBody>
                    <a:bodyPr/>
                    <a:lstStyle/>
                    <a:p>
                      <a:pPr algn="ctr"/>
                      <a:endParaRPr lang="en-US" sz="1800" b="0" dirty="0">
                        <a:solidFill>
                          <a:schemeClr val="accent5">
                            <a:lumMod val="50000"/>
                          </a:schemeClr>
                        </a:solidFill>
                      </a:endParaRPr>
                    </a:p>
                  </a:txBody>
                  <a:tcPr anchor="ctr">
                    <a:solidFill>
                      <a:srgbClr val="DFE7F9"/>
                    </a:solidFill>
                  </a:tcPr>
                </a:tc>
                <a:tc>
                  <a:txBody>
                    <a:bodyPr/>
                    <a:lstStyle/>
                    <a:p>
                      <a:pPr algn="ctr"/>
                      <a:r>
                        <a:rPr lang="en-US" sz="1800" b="0" dirty="0">
                          <a:solidFill>
                            <a:schemeClr val="accent5">
                              <a:lumMod val="50000"/>
                            </a:schemeClr>
                          </a:solidFill>
                        </a:rPr>
                        <a:t>High</a:t>
                      </a:r>
                    </a:p>
                  </a:txBody>
                  <a:tcPr anchor="ctr">
                    <a:solidFill>
                      <a:srgbClr val="DFE7F9"/>
                    </a:solidFill>
                  </a:tcPr>
                </a:tc>
                <a:tc>
                  <a:txBody>
                    <a:bodyPr/>
                    <a:lstStyle/>
                    <a:p>
                      <a:pPr algn="ctr"/>
                      <a:r>
                        <a:rPr lang="en-US" sz="1800" b="0" dirty="0">
                          <a:solidFill>
                            <a:schemeClr val="accent5">
                              <a:lumMod val="50000"/>
                            </a:schemeClr>
                          </a:solidFill>
                        </a:rPr>
                        <a:t>Low</a:t>
                      </a:r>
                    </a:p>
                  </a:txBody>
                  <a:tcPr anchor="ctr">
                    <a:solidFill>
                      <a:srgbClr val="DFE7F9"/>
                    </a:solidFill>
                  </a:tcPr>
                </a:tc>
                <a:tc>
                  <a:txBody>
                    <a:bodyPr/>
                    <a:lstStyle/>
                    <a:p>
                      <a:pPr algn="ctr"/>
                      <a:r>
                        <a:rPr lang="en-US" sz="1800" b="0" dirty="0">
                          <a:solidFill>
                            <a:schemeClr val="accent5">
                              <a:lumMod val="50000"/>
                            </a:schemeClr>
                          </a:solidFill>
                        </a:rPr>
                        <a:t>Low</a:t>
                      </a:r>
                    </a:p>
                  </a:txBody>
                  <a:tcPr anchor="ctr">
                    <a:solidFill>
                      <a:srgbClr val="DFE7F9"/>
                    </a:solidFill>
                  </a:tcPr>
                </a:tc>
                <a:extLst>
                  <a:ext uri="{0D108BD9-81ED-4DB2-BD59-A6C34878D82A}">
                    <a16:rowId xmlns:a16="http://schemas.microsoft.com/office/drawing/2014/main" val="3861500195"/>
                  </a:ext>
                </a:extLst>
              </a:tr>
              <a:tr h="349375">
                <a:tc>
                  <a:txBody>
                    <a:bodyPr/>
                    <a:lstStyle/>
                    <a:p>
                      <a:pPr marL="0" lvl="0" indent="0" algn="l">
                        <a:buFont typeface="Arial" panose="020B0604020202020204" pitchFamily="34" charset="0"/>
                        <a:buNone/>
                      </a:pPr>
                      <a:r>
                        <a:rPr lang="en-US" sz="1800" b="0" dirty="0">
                          <a:solidFill>
                            <a:schemeClr val="accent5">
                              <a:lumMod val="50000"/>
                            </a:schemeClr>
                          </a:solidFill>
                        </a:rPr>
                        <a:t>Fumaric acid</a:t>
                      </a:r>
                    </a:p>
                  </a:txBody>
                  <a:tcPr anchor="ctr">
                    <a:solidFill>
                      <a:srgbClr val="F2F5FC"/>
                    </a:solidFill>
                  </a:tcPr>
                </a:tc>
                <a:tc>
                  <a:txBody>
                    <a:bodyPr/>
                    <a:lstStyle/>
                    <a:p>
                      <a:pPr marL="0" lvl="0" indent="0" algn="ctr">
                        <a:buFont typeface="Arial" panose="020B0604020202020204" pitchFamily="34" charset="0"/>
                        <a:buNone/>
                      </a:pPr>
                      <a:r>
                        <a:rPr lang="en-US" sz="1800" b="0">
                          <a:solidFill>
                            <a:schemeClr val="accent5">
                              <a:lumMod val="50000"/>
                            </a:schemeClr>
                          </a:solidFill>
                        </a:rPr>
                        <a:t>Low</a:t>
                      </a:r>
                      <a:endParaRPr lang="en-US" sz="1800" b="0" dirty="0">
                        <a:solidFill>
                          <a:schemeClr val="accent5">
                            <a:lumMod val="50000"/>
                          </a:schemeClr>
                        </a:solidFill>
                      </a:endParaRPr>
                    </a:p>
                  </a:txBody>
                  <a:tcPr anchor="ctr">
                    <a:solidFill>
                      <a:srgbClr val="F2F5FC"/>
                    </a:solidFill>
                  </a:tcPr>
                </a:tc>
                <a:tc>
                  <a:txBody>
                    <a:bodyPr/>
                    <a:lstStyle/>
                    <a:p>
                      <a:pPr marL="0" lvl="0" indent="0" algn="ctr">
                        <a:buFont typeface="Arial" panose="020B0604020202020204" pitchFamily="34" charset="0"/>
                        <a:buNone/>
                      </a:pPr>
                      <a:endParaRPr lang="en-US" sz="1800" b="0" dirty="0">
                        <a:solidFill>
                          <a:schemeClr val="accent5">
                            <a:lumMod val="50000"/>
                          </a:schemeClr>
                        </a:solidFill>
                      </a:endParaRPr>
                    </a:p>
                  </a:txBody>
                  <a:tcPr anchor="ctr">
                    <a:solidFill>
                      <a:srgbClr val="F2F5FC"/>
                    </a:solidFill>
                  </a:tcPr>
                </a:tc>
                <a:tc>
                  <a:txBody>
                    <a:bodyPr/>
                    <a:lstStyle/>
                    <a:p>
                      <a:pPr algn="ctr"/>
                      <a:r>
                        <a:rPr lang="en-US" sz="1800" b="0" dirty="0">
                          <a:solidFill>
                            <a:schemeClr val="accent5">
                              <a:lumMod val="50000"/>
                            </a:schemeClr>
                          </a:solidFill>
                        </a:rPr>
                        <a:t>High</a:t>
                      </a:r>
                    </a:p>
                  </a:txBody>
                  <a:tcPr anchor="ctr">
                    <a:solidFill>
                      <a:srgbClr val="F2F5FC"/>
                    </a:solidFill>
                  </a:tcPr>
                </a:tc>
                <a:tc>
                  <a:txBody>
                    <a:bodyPr/>
                    <a:lstStyle/>
                    <a:p>
                      <a:pPr algn="ctr"/>
                      <a:endParaRPr lang="en-US" sz="1800" b="0" dirty="0">
                        <a:solidFill>
                          <a:schemeClr val="accent5">
                            <a:lumMod val="50000"/>
                          </a:schemeClr>
                        </a:solidFill>
                      </a:endParaRPr>
                    </a:p>
                  </a:txBody>
                  <a:tcPr anchor="ctr">
                    <a:solidFill>
                      <a:srgbClr val="F2F5FC"/>
                    </a:solidFill>
                  </a:tcPr>
                </a:tc>
                <a:tc>
                  <a:txBody>
                    <a:bodyPr/>
                    <a:lstStyle/>
                    <a:p>
                      <a:pPr algn="ctr"/>
                      <a:endParaRPr lang="en-US" sz="1800" b="0" dirty="0">
                        <a:solidFill>
                          <a:schemeClr val="accent5">
                            <a:lumMod val="50000"/>
                          </a:schemeClr>
                        </a:solidFill>
                      </a:endParaRPr>
                    </a:p>
                  </a:txBody>
                  <a:tcPr anchor="ctr">
                    <a:solidFill>
                      <a:srgbClr val="F2F5FC"/>
                    </a:solidFill>
                  </a:tcPr>
                </a:tc>
                <a:tc>
                  <a:txBody>
                    <a:bodyPr/>
                    <a:lstStyle/>
                    <a:p>
                      <a:pPr algn="ctr"/>
                      <a:endParaRPr lang="en-US" sz="1800" b="0" dirty="0">
                        <a:solidFill>
                          <a:schemeClr val="accent5">
                            <a:lumMod val="50000"/>
                          </a:schemeClr>
                        </a:solidFill>
                      </a:endParaRPr>
                    </a:p>
                  </a:txBody>
                  <a:tcPr anchor="ctr">
                    <a:solidFill>
                      <a:srgbClr val="F2F5FC"/>
                    </a:solidFill>
                  </a:tcPr>
                </a:tc>
                <a:extLst>
                  <a:ext uri="{0D108BD9-81ED-4DB2-BD59-A6C34878D82A}">
                    <a16:rowId xmlns:a16="http://schemas.microsoft.com/office/drawing/2014/main" val="2790535885"/>
                  </a:ext>
                </a:extLst>
              </a:tr>
              <a:tr h="349375">
                <a:tc>
                  <a:txBody>
                    <a:bodyPr/>
                    <a:lstStyle/>
                    <a:p>
                      <a:pPr marL="0" lvl="0" indent="0" algn="l">
                        <a:buFont typeface="Arial" panose="020B0604020202020204" pitchFamily="34" charset="0"/>
                        <a:buNone/>
                      </a:pPr>
                      <a:r>
                        <a:rPr lang="en-US" sz="1800" b="0" dirty="0">
                          <a:solidFill>
                            <a:schemeClr val="accent5">
                              <a:lumMod val="50000"/>
                            </a:schemeClr>
                          </a:solidFill>
                        </a:rPr>
                        <a:t>Malic acid</a:t>
                      </a:r>
                    </a:p>
                  </a:txBody>
                  <a:tcPr anchor="ctr">
                    <a:solidFill>
                      <a:srgbClr val="DFE7F9"/>
                    </a:solidFill>
                  </a:tcPr>
                </a:tc>
                <a:tc>
                  <a:txBody>
                    <a:bodyPr/>
                    <a:lstStyle/>
                    <a:p>
                      <a:pPr marL="0" lvl="0" indent="0" algn="ctr">
                        <a:buFont typeface="Arial" panose="020B0604020202020204" pitchFamily="34" charset="0"/>
                        <a:buNone/>
                      </a:pPr>
                      <a:endParaRPr lang="en-US" sz="1800" b="0" dirty="0">
                        <a:solidFill>
                          <a:schemeClr val="accent5">
                            <a:lumMod val="50000"/>
                          </a:schemeClr>
                        </a:solidFill>
                      </a:endParaRPr>
                    </a:p>
                  </a:txBody>
                  <a:tcPr anchor="ctr">
                    <a:solidFill>
                      <a:srgbClr val="DFE7F9"/>
                    </a:solidFill>
                  </a:tcPr>
                </a:tc>
                <a:tc>
                  <a:txBody>
                    <a:bodyPr/>
                    <a:lstStyle/>
                    <a:p>
                      <a:pPr marL="0" lvl="0" indent="0" algn="ctr">
                        <a:buFont typeface="Arial" panose="020B0604020202020204" pitchFamily="34" charset="0"/>
                        <a:buNone/>
                      </a:pPr>
                      <a:endParaRPr lang="en-US" sz="1800" b="0" dirty="0">
                        <a:solidFill>
                          <a:schemeClr val="accent5">
                            <a:lumMod val="50000"/>
                          </a:schemeClr>
                        </a:solidFill>
                      </a:endParaRPr>
                    </a:p>
                  </a:txBody>
                  <a:tcPr anchor="ctr">
                    <a:solidFill>
                      <a:srgbClr val="DFE7F9"/>
                    </a:solidFill>
                  </a:tcPr>
                </a:tc>
                <a:tc>
                  <a:txBody>
                    <a:bodyPr/>
                    <a:lstStyle/>
                    <a:p>
                      <a:pPr algn="ctr"/>
                      <a:r>
                        <a:rPr lang="en-US" sz="1800" b="0" dirty="0">
                          <a:solidFill>
                            <a:schemeClr val="accent5">
                              <a:lumMod val="50000"/>
                            </a:schemeClr>
                          </a:solidFill>
                        </a:rPr>
                        <a:t>High</a:t>
                      </a:r>
                    </a:p>
                  </a:txBody>
                  <a:tcPr anchor="ctr">
                    <a:solidFill>
                      <a:srgbClr val="DFE7F9"/>
                    </a:solidFill>
                  </a:tcPr>
                </a:tc>
                <a:tc>
                  <a:txBody>
                    <a:bodyPr/>
                    <a:lstStyle/>
                    <a:p>
                      <a:pPr algn="ctr"/>
                      <a:endParaRPr lang="en-US" sz="1800" b="0" dirty="0">
                        <a:solidFill>
                          <a:schemeClr val="accent5">
                            <a:lumMod val="50000"/>
                          </a:schemeClr>
                        </a:solidFill>
                      </a:endParaRPr>
                    </a:p>
                  </a:txBody>
                  <a:tcPr anchor="ctr">
                    <a:solidFill>
                      <a:srgbClr val="DFE7F9"/>
                    </a:solidFill>
                  </a:tcPr>
                </a:tc>
                <a:tc>
                  <a:txBody>
                    <a:bodyPr/>
                    <a:lstStyle/>
                    <a:p>
                      <a:pPr algn="ctr"/>
                      <a:endParaRPr lang="en-US" sz="1800" b="0" dirty="0">
                        <a:solidFill>
                          <a:schemeClr val="accent5">
                            <a:lumMod val="50000"/>
                          </a:schemeClr>
                        </a:solidFill>
                      </a:endParaRPr>
                    </a:p>
                  </a:txBody>
                  <a:tcPr anchor="ctr">
                    <a:solidFill>
                      <a:srgbClr val="DFE7F9"/>
                    </a:solidFill>
                  </a:tcPr>
                </a:tc>
                <a:tc>
                  <a:txBody>
                    <a:bodyPr/>
                    <a:lstStyle/>
                    <a:p>
                      <a:pPr algn="ctr"/>
                      <a:endParaRPr lang="en-US" sz="1800" b="0" dirty="0">
                        <a:solidFill>
                          <a:schemeClr val="accent5">
                            <a:lumMod val="50000"/>
                          </a:schemeClr>
                        </a:solidFill>
                      </a:endParaRPr>
                    </a:p>
                  </a:txBody>
                  <a:tcPr anchor="ctr">
                    <a:solidFill>
                      <a:srgbClr val="DFE7F9"/>
                    </a:solidFill>
                  </a:tcPr>
                </a:tc>
                <a:extLst>
                  <a:ext uri="{0D108BD9-81ED-4DB2-BD59-A6C34878D82A}">
                    <a16:rowId xmlns:a16="http://schemas.microsoft.com/office/drawing/2014/main" val="926592087"/>
                  </a:ext>
                </a:extLst>
              </a:tr>
            </a:tbl>
          </a:graphicData>
        </a:graphic>
      </p:graphicFrame>
      <p:sp>
        <p:nvSpPr>
          <p:cNvPr id="13" name="Rectangle 12">
            <a:extLst>
              <a:ext uri="{FF2B5EF4-FFF2-40B4-BE49-F238E27FC236}">
                <a16:creationId xmlns:a16="http://schemas.microsoft.com/office/drawing/2014/main" id="{E7623706-8F44-4B88-8B8A-429AE594D38C}"/>
              </a:ext>
            </a:extLst>
          </p:cNvPr>
          <p:cNvSpPr/>
          <p:nvPr/>
        </p:nvSpPr>
        <p:spPr>
          <a:xfrm>
            <a:off x="75744" y="5858563"/>
            <a:ext cx="4302257" cy="892552"/>
          </a:xfrm>
          <a:prstGeom prst="rect">
            <a:avLst/>
          </a:prstGeom>
        </p:spPr>
        <p:txBody>
          <a:bodyPr wrap="square">
            <a:spAutoFit/>
          </a:bodyPr>
          <a:lstStyle/>
          <a:p>
            <a:r>
              <a:rPr lang="en-US" altLang="en-US" sz="1000" dirty="0">
                <a:solidFill>
                  <a:schemeClr val="accent5">
                    <a:lumMod val="75000"/>
                  </a:schemeClr>
                </a:solidFill>
              </a:rPr>
              <a:t>J Clin Endocrinol </a:t>
            </a:r>
            <a:r>
              <a:rPr lang="en-US" altLang="en-US" sz="1000" dirty="0" err="1">
                <a:solidFill>
                  <a:schemeClr val="accent5">
                    <a:lumMod val="75000"/>
                  </a:schemeClr>
                </a:solidFill>
              </a:rPr>
              <a:t>Metab</a:t>
            </a:r>
            <a:r>
              <a:rPr lang="en-US" altLang="en-US" sz="1000" dirty="0">
                <a:solidFill>
                  <a:schemeClr val="accent5">
                    <a:lumMod val="75000"/>
                  </a:schemeClr>
                </a:solidFill>
              </a:rPr>
              <a:t> 103 (12), 4357-4364</a:t>
            </a:r>
          </a:p>
          <a:p>
            <a:r>
              <a:rPr lang="pt-BR" sz="1000" dirty="0">
                <a:solidFill>
                  <a:schemeClr val="accent5">
                    <a:lumMod val="75000"/>
                  </a:schemeClr>
                </a:solidFill>
              </a:rPr>
              <a:t>Diabetes &amp; metabolism. , 2018, Vol.44(3), p.261-268</a:t>
            </a:r>
          </a:p>
          <a:p>
            <a:r>
              <a:rPr lang="en-US" sz="1000" dirty="0">
                <a:solidFill>
                  <a:schemeClr val="accent5">
                    <a:lumMod val="75000"/>
                  </a:schemeClr>
                </a:solidFill>
              </a:rPr>
              <a:t>S. </a:t>
            </a:r>
            <a:r>
              <a:rPr lang="en-US" sz="1000" dirty="0" err="1">
                <a:solidFill>
                  <a:schemeClr val="accent5">
                    <a:lumMod val="75000"/>
                  </a:schemeClr>
                </a:solidFill>
              </a:rPr>
              <a:t>Hallan</a:t>
            </a:r>
            <a:r>
              <a:rPr lang="en-US" sz="1000" dirty="0">
                <a:solidFill>
                  <a:schemeClr val="accent5">
                    <a:lumMod val="75000"/>
                  </a:schemeClr>
                </a:solidFill>
              </a:rPr>
              <a:t> et al. / </a:t>
            </a:r>
            <a:r>
              <a:rPr lang="en-US" sz="1000" dirty="0" err="1">
                <a:solidFill>
                  <a:schemeClr val="accent5">
                    <a:lumMod val="75000"/>
                  </a:schemeClr>
                </a:solidFill>
              </a:rPr>
              <a:t>EBioMedicine</a:t>
            </a:r>
            <a:r>
              <a:rPr lang="en-US" sz="1000" dirty="0">
                <a:solidFill>
                  <a:schemeClr val="accent5">
                    <a:lumMod val="75000"/>
                  </a:schemeClr>
                </a:solidFill>
              </a:rPr>
              <a:t> 26 (2017) 68–77</a:t>
            </a:r>
          </a:p>
          <a:p>
            <a:r>
              <a:rPr lang="en-US" sz="1000" dirty="0" err="1">
                <a:solidFill>
                  <a:schemeClr val="accent5">
                    <a:lumMod val="75000"/>
                  </a:schemeClr>
                </a:solidFill>
              </a:rPr>
              <a:t>PeerJ</a:t>
            </a:r>
            <a:r>
              <a:rPr lang="en-US" sz="1000" dirty="0">
                <a:solidFill>
                  <a:schemeClr val="accent5">
                    <a:lumMod val="75000"/>
                  </a:schemeClr>
                </a:solidFill>
              </a:rPr>
              <a:t>. 2019;7:e7113</a:t>
            </a:r>
          </a:p>
          <a:p>
            <a:r>
              <a:rPr lang="en-US" altLang="en-US" sz="1200" dirty="0"/>
              <a:t> </a:t>
            </a:r>
            <a:endParaRPr lang="en-US" sz="1200" dirty="0"/>
          </a:p>
        </p:txBody>
      </p:sp>
      <p:pic>
        <p:nvPicPr>
          <p:cNvPr id="2" name="Picture 1">
            <a:extLst>
              <a:ext uri="{FF2B5EF4-FFF2-40B4-BE49-F238E27FC236}">
                <a16:creationId xmlns:a16="http://schemas.microsoft.com/office/drawing/2014/main" id="{07F08B79-D7CD-45BB-A1E6-C0024A64E6E8}"/>
              </a:ext>
            </a:extLst>
          </p:cNvPr>
          <p:cNvPicPr>
            <a:picLocks noChangeAspect="1"/>
          </p:cNvPicPr>
          <p:nvPr/>
        </p:nvPicPr>
        <p:blipFill>
          <a:blip r:embed="rId3"/>
          <a:stretch>
            <a:fillRect/>
          </a:stretch>
        </p:blipFill>
        <p:spPr>
          <a:xfrm>
            <a:off x="301083" y="1290020"/>
            <a:ext cx="3143250" cy="3857625"/>
          </a:xfrm>
          <a:prstGeom prst="rect">
            <a:avLst/>
          </a:prstGeom>
        </p:spPr>
      </p:pic>
      <p:sp>
        <p:nvSpPr>
          <p:cNvPr id="3" name="Rectangle 2">
            <a:extLst>
              <a:ext uri="{FF2B5EF4-FFF2-40B4-BE49-F238E27FC236}">
                <a16:creationId xmlns:a16="http://schemas.microsoft.com/office/drawing/2014/main" id="{82CA4E34-58E0-4E4D-A929-25DF5A9A65BF}"/>
              </a:ext>
            </a:extLst>
          </p:cNvPr>
          <p:cNvSpPr/>
          <p:nvPr/>
        </p:nvSpPr>
        <p:spPr>
          <a:xfrm>
            <a:off x="6757639" y="2754351"/>
            <a:ext cx="4767613" cy="401444"/>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75000"/>
                  </a:schemeClr>
                </a:solidFill>
              </a:ln>
              <a:noFill/>
            </a:endParaRPr>
          </a:p>
        </p:txBody>
      </p:sp>
      <p:sp>
        <p:nvSpPr>
          <p:cNvPr id="6" name="Rectangle 5">
            <a:extLst>
              <a:ext uri="{FF2B5EF4-FFF2-40B4-BE49-F238E27FC236}">
                <a16:creationId xmlns:a16="http://schemas.microsoft.com/office/drawing/2014/main" id="{5B4138A6-2E61-4400-8988-42FCA171AD9C}"/>
              </a:ext>
            </a:extLst>
          </p:cNvPr>
          <p:cNvSpPr/>
          <p:nvPr/>
        </p:nvSpPr>
        <p:spPr>
          <a:xfrm>
            <a:off x="5761464" y="2011474"/>
            <a:ext cx="3973552" cy="401444"/>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75000"/>
                  </a:schemeClr>
                </a:solidFill>
              </a:ln>
              <a:noFill/>
            </a:endParaRPr>
          </a:p>
        </p:txBody>
      </p:sp>
      <p:pic>
        <p:nvPicPr>
          <p:cNvPr id="4" name="Picture 3">
            <a:extLst>
              <a:ext uri="{FF2B5EF4-FFF2-40B4-BE49-F238E27FC236}">
                <a16:creationId xmlns:a16="http://schemas.microsoft.com/office/drawing/2014/main" id="{3C252405-5E62-45D5-8DF0-89DF043555C4}"/>
              </a:ext>
            </a:extLst>
          </p:cNvPr>
          <p:cNvPicPr>
            <a:picLocks noChangeAspect="1"/>
          </p:cNvPicPr>
          <p:nvPr/>
        </p:nvPicPr>
        <p:blipFill>
          <a:blip r:embed="rId4"/>
          <a:stretch>
            <a:fillRect/>
          </a:stretch>
        </p:blipFill>
        <p:spPr>
          <a:xfrm>
            <a:off x="350511" y="5059467"/>
            <a:ext cx="2945315" cy="567772"/>
          </a:xfrm>
          <a:prstGeom prst="rect">
            <a:avLst/>
          </a:prstGeom>
        </p:spPr>
      </p:pic>
      <p:sp>
        <p:nvSpPr>
          <p:cNvPr id="5" name="Rectangle 4">
            <a:extLst>
              <a:ext uri="{FF2B5EF4-FFF2-40B4-BE49-F238E27FC236}">
                <a16:creationId xmlns:a16="http://schemas.microsoft.com/office/drawing/2014/main" id="{2A6AE608-E639-4148-8AB5-2152792785F0}"/>
              </a:ext>
            </a:extLst>
          </p:cNvPr>
          <p:cNvSpPr/>
          <p:nvPr/>
        </p:nvSpPr>
        <p:spPr>
          <a:xfrm>
            <a:off x="2654149" y="5276338"/>
            <a:ext cx="553357" cy="307777"/>
          </a:xfrm>
          <a:prstGeom prst="rect">
            <a:avLst/>
          </a:prstGeom>
        </p:spPr>
        <p:txBody>
          <a:bodyPr wrap="none">
            <a:spAutoFit/>
          </a:bodyPr>
          <a:lstStyle/>
          <a:p>
            <a:r>
              <a:rPr lang="en-US" sz="1400" dirty="0">
                <a:solidFill>
                  <a:schemeClr val="accent5">
                    <a:lumMod val="50000"/>
                  </a:schemeClr>
                </a:solidFill>
              </a:rPr>
              <a:t>High</a:t>
            </a:r>
          </a:p>
        </p:txBody>
      </p:sp>
    </p:spTree>
    <p:extLst>
      <p:ext uri="{BB962C8B-B14F-4D97-AF65-F5344CB8AC3E}">
        <p14:creationId xmlns:p14="http://schemas.microsoft.com/office/powerpoint/2010/main" val="1499008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E95D8-8FBD-47F1-9937-89500CD88D40}"/>
              </a:ext>
            </a:extLst>
          </p:cNvPr>
          <p:cNvSpPr>
            <a:spLocks noGrp="1"/>
          </p:cNvSpPr>
          <p:nvPr>
            <p:ph type="title"/>
          </p:nvPr>
        </p:nvSpPr>
        <p:spPr/>
        <p:txBody>
          <a:bodyPr>
            <a:normAutofit fontScale="90000"/>
          </a:bodyPr>
          <a:lstStyle/>
          <a:p>
            <a:r>
              <a:rPr lang="en-US" dirty="0"/>
              <a:t>Liver-type Fatty Acid-Binding Protein: L-FABP or FABP1 </a:t>
            </a:r>
          </a:p>
        </p:txBody>
      </p:sp>
      <p:sp>
        <p:nvSpPr>
          <p:cNvPr id="7" name="TextBox 6">
            <a:extLst>
              <a:ext uri="{FF2B5EF4-FFF2-40B4-BE49-F238E27FC236}">
                <a16:creationId xmlns:a16="http://schemas.microsoft.com/office/drawing/2014/main" id="{E34FE0AA-F33C-4AA6-B8EC-E4F6D7EDD625}"/>
              </a:ext>
            </a:extLst>
          </p:cNvPr>
          <p:cNvSpPr txBox="1"/>
          <p:nvPr/>
        </p:nvSpPr>
        <p:spPr>
          <a:xfrm>
            <a:off x="6593746" y="1192547"/>
            <a:ext cx="5252814" cy="4154984"/>
          </a:xfrm>
          <a:prstGeom prst="rect">
            <a:avLst/>
          </a:prstGeom>
          <a:noFill/>
        </p:spPr>
        <p:txBody>
          <a:bodyPr wrap="square" rtlCol="0">
            <a:spAutoFit/>
          </a:bodyPr>
          <a:lstStyle/>
          <a:p>
            <a:r>
              <a:rPr lang="en-US" sz="2000" dirty="0">
                <a:solidFill>
                  <a:schemeClr val="accent5">
                    <a:lumMod val="75000"/>
                  </a:schemeClr>
                </a:solidFill>
              </a:rPr>
              <a:t>L-FABP transports fatty acids into the mitochondria, and is a source of energy and protects against oxidative stress. Increased stress leads to increased L-FABP.</a:t>
            </a:r>
          </a:p>
          <a:p>
            <a:pPr marL="742950" lvl="1" indent="-285750">
              <a:buFont typeface="Arial" panose="020B0604020202020204" pitchFamily="34" charset="0"/>
              <a:buChar char="•"/>
            </a:pPr>
            <a:r>
              <a:rPr lang="en-US" dirty="0">
                <a:solidFill>
                  <a:schemeClr val="accent5">
                    <a:lumMod val="75000"/>
                  </a:schemeClr>
                </a:solidFill>
              </a:rPr>
              <a:t>L-FABP is a promising biomarker for monitoring and early treatment of chronic kidney disease, and has been used for diagnosis of liver damage in hepatitis and cirrhosis.</a:t>
            </a:r>
          </a:p>
          <a:p>
            <a:pPr marL="742950" lvl="1" indent="-285750">
              <a:buFont typeface="Arial" panose="020B0604020202020204" pitchFamily="34" charset="0"/>
              <a:buChar char="•"/>
            </a:pPr>
            <a:r>
              <a:rPr lang="en-US" dirty="0">
                <a:solidFill>
                  <a:schemeClr val="accent5">
                    <a:lumMod val="75000"/>
                  </a:schemeClr>
                </a:solidFill>
              </a:rPr>
              <a:t>Both VȮ 2 peak and grip strength were inversely associated with urinary L-FABP levels in middle-aged and older individuals without CKD. </a:t>
            </a:r>
          </a:p>
          <a:p>
            <a:pPr marL="285750" indent="-285750">
              <a:buFont typeface="Arial" panose="020B0604020202020204" pitchFamily="34" charset="0"/>
              <a:buChar char="•"/>
            </a:pPr>
            <a:endParaRPr lang="en-US" sz="2200" dirty="0"/>
          </a:p>
        </p:txBody>
      </p:sp>
      <p:sp>
        <p:nvSpPr>
          <p:cNvPr id="27" name="&quot;Not Allowed&quot; Symbol 26">
            <a:extLst>
              <a:ext uri="{FF2B5EF4-FFF2-40B4-BE49-F238E27FC236}">
                <a16:creationId xmlns:a16="http://schemas.microsoft.com/office/drawing/2014/main" id="{4E1A6DD2-0E64-4FC7-BC15-A785DABCBB05}"/>
              </a:ext>
            </a:extLst>
          </p:cNvPr>
          <p:cNvSpPr/>
          <p:nvPr/>
        </p:nvSpPr>
        <p:spPr>
          <a:xfrm>
            <a:off x="3801584" y="3457230"/>
            <a:ext cx="207086" cy="210395"/>
          </a:xfrm>
          <a:prstGeom prst="noSmoking">
            <a:avLst/>
          </a:prstGeom>
          <a:solidFill>
            <a:srgbClr val="BC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Flowchart: Collate 33">
            <a:extLst>
              <a:ext uri="{FF2B5EF4-FFF2-40B4-BE49-F238E27FC236}">
                <a16:creationId xmlns:a16="http://schemas.microsoft.com/office/drawing/2014/main" id="{949A0458-A3A5-43AE-B51A-C73F8255C8FA}"/>
              </a:ext>
            </a:extLst>
          </p:cNvPr>
          <p:cNvSpPr/>
          <p:nvPr/>
        </p:nvSpPr>
        <p:spPr>
          <a:xfrm rot="16200000">
            <a:off x="431603" y="6028655"/>
            <a:ext cx="305903" cy="309495"/>
          </a:xfrm>
          <a:prstGeom prst="flowChartCol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0" name="Picture 39">
            <a:extLst>
              <a:ext uri="{FF2B5EF4-FFF2-40B4-BE49-F238E27FC236}">
                <a16:creationId xmlns:a16="http://schemas.microsoft.com/office/drawing/2014/main" id="{543169DF-B3FF-4CBA-ABF7-552F080EFC78}"/>
              </a:ext>
            </a:extLst>
          </p:cNvPr>
          <p:cNvPicPr>
            <a:picLocks noChangeAspect="1"/>
          </p:cNvPicPr>
          <p:nvPr/>
        </p:nvPicPr>
        <p:blipFill>
          <a:blip r:embed="rId3"/>
          <a:stretch>
            <a:fillRect/>
          </a:stretch>
        </p:blipFill>
        <p:spPr>
          <a:xfrm>
            <a:off x="826265" y="1880120"/>
            <a:ext cx="5594111" cy="3327499"/>
          </a:xfrm>
          <a:prstGeom prst="rect">
            <a:avLst/>
          </a:prstGeom>
        </p:spPr>
      </p:pic>
      <p:sp>
        <p:nvSpPr>
          <p:cNvPr id="41" name="TextBox 40">
            <a:extLst>
              <a:ext uri="{FF2B5EF4-FFF2-40B4-BE49-F238E27FC236}">
                <a16:creationId xmlns:a16="http://schemas.microsoft.com/office/drawing/2014/main" id="{74A25AF1-0AA5-4358-8CDE-CA60F7389676}"/>
              </a:ext>
            </a:extLst>
          </p:cNvPr>
          <p:cNvSpPr txBox="1"/>
          <p:nvPr/>
        </p:nvSpPr>
        <p:spPr>
          <a:xfrm>
            <a:off x="716507" y="6026024"/>
            <a:ext cx="889859" cy="338554"/>
          </a:xfrm>
          <a:prstGeom prst="rect">
            <a:avLst/>
          </a:prstGeom>
          <a:noFill/>
        </p:spPr>
        <p:txBody>
          <a:bodyPr wrap="none" rtlCol="0">
            <a:spAutoFit/>
          </a:bodyPr>
          <a:lstStyle/>
          <a:p>
            <a:r>
              <a:rPr lang="en-US" sz="1600" dirty="0">
                <a:solidFill>
                  <a:schemeClr val="accent5">
                    <a:lumMod val="75000"/>
                  </a:schemeClr>
                </a:solidFill>
              </a:rPr>
              <a:t>L-FABP</a:t>
            </a:r>
          </a:p>
        </p:txBody>
      </p:sp>
      <p:cxnSp>
        <p:nvCxnSpPr>
          <p:cNvPr id="43" name="Straight Arrow Connector 42">
            <a:extLst>
              <a:ext uri="{FF2B5EF4-FFF2-40B4-BE49-F238E27FC236}">
                <a16:creationId xmlns:a16="http://schemas.microsoft.com/office/drawing/2014/main" id="{9E84BD81-C2EC-4CC9-BC6C-C5C3E25D366A}"/>
              </a:ext>
            </a:extLst>
          </p:cNvPr>
          <p:cNvCxnSpPr/>
          <p:nvPr/>
        </p:nvCxnSpPr>
        <p:spPr>
          <a:xfrm>
            <a:off x="2156791" y="3457230"/>
            <a:ext cx="407505"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4E86DC13-E8EB-4258-A2D7-7AC3CF948766}"/>
              </a:ext>
            </a:extLst>
          </p:cNvPr>
          <p:cNvSpPr txBox="1"/>
          <p:nvPr/>
        </p:nvSpPr>
        <p:spPr>
          <a:xfrm>
            <a:off x="2592599" y="3303341"/>
            <a:ext cx="1208985" cy="307777"/>
          </a:xfrm>
          <a:prstGeom prst="rect">
            <a:avLst/>
          </a:prstGeom>
          <a:solidFill>
            <a:schemeClr val="accent4">
              <a:lumMod val="60000"/>
              <a:lumOff val="40000"/>
            </a:schemeClr>
          </a:solidFill>
        </p:spPr>
        <p:txBody>
          <a:bodyPr wrap="none" rtlCol="0">
            <a:spAutoFit/>
          </a:bodyPr>
          <a:lstStyle/>
          <a:p>
            <a:r>
              <a:rPr lang="en-US" sz="1400" dirty="0"/>
              <a:t>Mitochondria</a:t>
            </a:r>
          </a:p>
        </p:txBody>
      </p:sp>
      <p:sp>
        <p:nvSpPr>
          <p:cNvPr id="4" name="Rectangle 3">
            <a:extLst>
              <a:ext uri="{FF2B5EF4-FFF2-40B4-BE49-F238E27FC236}">
                <a16:creationId xmlns:a16="http://schemas.microsoft.com/office/drawing/2014/main" id="{B3B59AEB-3CBA-4DB5-8948-30D85D7061E2}"/>
              </a:ext>
            </a:extLst>
          </p:cNvPr>
          <p:cNvSpPr/>
          <p:nvPr/>
        </p:nvSpPr>
        <p:spPr>
          <a:xfrm>
            <a:off x="4501170" y="2943922"/>
            <a:ext cx="606089" cy="1784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470D668-D8C4-48DE-BF0A-2B41310B22E2}"/>
              </a:ext>
            </a:extLst>
          </p:cNvPr>
          <p:cNvSpPr txBox="1"/>
          <p:nvPr/>
        </p:nvSpPr>
        <p:spPr>
          <a:xfrm flipH="1">
            <a:off x="4460237" y="2868091"/>
            <a:ext cx="1012533" cy="307777"/>
          </a:xfrm>
          <a:prstGeom prst="rect">
            <a:avLst/>
          </a:prstGeom>
          <a:noFill/>
        </p:spPr>
        <p:txBody>
          <a:bodyPr wrap="square" rtlCol="0">
            <a:spAutoFit/>
          </a:bodyPr>
          <a:lstStyle/>
          <a:p>
            <a:r>
              <a:rPr lang="en-US" sz="1400" dirty="0"/>
              <a:t>urine</a:t>
            </a:r>
          </a:p>
        </p:txBody>
      </p:sp>
      <p:sp>
        <p:nvSpPr>
          <p:cNvPr id="13" name="TextBox 12">
            <a:extLst>
              <a:ext uri="{FF2B5EF4-FFF2-40B4-BE49-F238E27FC236}">
                <a16:creationId xmlns:a16="http://schemas.microsoft.com/office/drawing/2014/main" id="{A6C88471-B307-4B3B-A7B9-C0E1300C863C}"/>
              </a:ext>
            </a:extLst>
          </p:cNvPr>
          <p:cNvSpPr txBox="1"/>
          <p:nvPr/>
        </p:nvSpPr>
        <p:spPr>
          <a:xfrm flipH="1">
            <a:off x="5589733" y="5053730"/>
            <a:ext cx="1012533" cy="307777"/>
          </a:xfrm>
          <a:prstGeom prst="rect">
            <a:avLst/>
          </a:prstGeom>
          <a:noFill/>
        </p:spPr>
        <p:txBody>
          <a:bodyPr wrap="square" rtlCol="0">
            <a:spAutoFit/>
          </a:bodyPr>
          <a:lstStyle/>
          <a:p>
            <a:r>
              <a:rPr lang="en-US" sz="1400" dirty="0"/>
              <a:t>urine</a:t>
            </a:r>
          </a:p>
        </p:txBody>
      </p:sp>
      <p:pic>
        <p:nvPicPr>
          <p:cNvPr id="5" name="Picture 4">
            <a:extLst>
              <a:ext uri="{FF2B5EF4-FFF2-40B4-BE49-F238E27FC236}">
                <a16:creationId xmlns:a16="http://schemas.microsoft.com/office/drawing/2014/main" id="{0A56BE0C-8414-4387-8A3E-FEB679400A6F}"/>
              </a:ext>
            </a:extLst>
          </p:cNvPr>
          <p:cNvPicPr>
            <a:picLocks noChangeAspect="1"/>
          </p:cNvPicPr>
          <p:nvPr/>
        </p:nvPicPr>
        <p:blipFill>
          <a:blip r:embed="rId4"/>
          <a:stretch>
            <a:fillRect/>
          </a:stretch>
        </p:blipFill>
        <p:spPr>
          <a:xfrm>
            <a:off x="473336" y="1877480"/>
            <a:ext cx="6222010" cy="3467276"/>
          </a:xfrm>
          <a:prstGeom prst="rect">
            <a:avLst/>
          </a:prstGeom>
        </p:spPr>
      </p:pic>
    </p:spTree>
    <p:extLst>
      <p:ext uri="{BB962C8B-B14F-4D97-AF65-F5344CB8AC3E}">
        <p14:creationId xmlns:p14="http://schemas.microsoft.com/office/powerpoint/2010/main" val="2313745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EDEB-297C-42DC-8842-3D91D8F82D0B}"/>
              </a:ext>
            </a:extLst>
          </p:cNvPr>
          <p:cNvSpPr>
            <a:spLocks noGrp="1"/>
          </p:cNvSpPr>
          <p:nvPr>
            <p:ph type="title"/>
          </p:nvPr>
        </p:nvSpPr>
        <p:spPr/>
        <p:txBody>
          <a:bodyPr/>
          <a:lstStyle/>
          <a:p>
            <a:r>
              <a:rPr lang="en-US" dirty="0"/>
              <a:t>Liver-type Fatty Acid-Binding Protein (L-FABP) and Chronic Kidney Disease (CKD) progression</a:t>
            </a:r>
          </a:p>
        </p:txBody>
      </p:sp>
      <p:pic>
        <p:nvPicPr>
          <p:cNvPr id="6" name="Content Placeholder 5">
            <a:extLst>
              <a:ext uri="{FF2B5EF4-FFF2-40B4-BE49-F238E27FC236}">
                <a16:creationId xmlns:a16="http://schemas.microsoft.com/office/drawing/2014/main" id="{01F9DAE6-92B4-4DFB-A316-F8A1475A4659}"/>
              </a:ext>
            </a:extLst>
          </p:cNvPr>
          <p:cNvPicPr>
            <a:picLocks noGrp="1" noChangeAspect="1"/>
          </p:cNvPicPr>
          <p:nvPr>
            <p:ph sz="half" idx="1"/>
          </p:nvPr>
        </p:nvPicPr>
        <p:blipFill>
          <a:blip r:embed="rId3"/>
          <a:stretch>
            <a:fillRect/>
          </a:stretch>
        </p:blipFill>
        <p:spPr>
          <a:xfrm>
            <a:off x="1761620" y="1825625"/>
            <a:ext cx="3334759" cy="4351338"/>
          </a:xfrm>
          <a:prstGeom prst="rect">
            <a:avLst/>
          </a:prstGeom>
          <a:ln>
            <a:solidFill>
              <a:schemeClr val="accent5">
                <a:lumMod val="50000"/>
              </a:schemeClr>
            </a:solidFill>
          </a:ln>
        </p:spPr>
      </p:pic>
      <p:sp>
        <p:nvSpPr>
          <p:cNvPr id="3" name="Content Placeholder 2">
            <a:extLst>
              <a:ext uri="{FF2B5EF4-FFF2-40B4-BE49-F238E27FC236}">
                <a16:creationId xmlns:a16="http://schemas.microsoft.com/office/drawing/2014/main" id="{736DF377-4332-4B75-A9F6-91A655E7A31B}"/>
              </a:ext>
            </a:extLst>
          </p:cNvPr>
          <p:cNvSpPr>
            <a:spLocks noGrp="1"/>
          </p:cNvSpPr>
          <p:nvPr>
            <p:ph sz="half" idx="2"/>
          </p:nvPr>
        </p:nvSpPr>
        <p:spPr/>
        <p:txBody>
          <a:bodyPr/>
          <a:lstStyle/>
          <a:p>
            <a:pPr>
              <a:spcBef>
                <a:spcPts val="1200"/>
              </a:spcBef>
            </a:pPr>
            <a:r>
              <a:rPr lang="en-US" sz="2000" dirty="0"/>
              <a:t>L-FABP excretion adds prognostic information to the well-established risk markers, blood pressure, albumin excretion and baseline GFR, regarding progression of chronic kidney disease.</a:t>
            </a:r>
          </a:p>
          <a:p>
            <a:pPr>
              <a:spcBef>
                <a:spcPts val="1200"/>
              </a:spcBef>
            </a:pPr>
            <a:r>
              <a:rPr lang="en-US" sz="2000" dirty="0"/>
              <a:t>L-FABP was elevated in CKD patients when compared to controls at baseline.</a:t>
            </a:r>
          </a:p>
          <a:p>
            <a:pPr>
              <a:spcBef>
                <a:spcPts val="1200"/>
              </a:spcBef>
            </a:pPr>
            <a:r>
              <a:rPr lang="en-US" sz="2000" b="1" dirty="0"/>
              <a:t>The presented data supports L-FABP to be a relevant biomarker for prediction of decline (GFR) in renal function in CKD patients without albuminuria.</a:t>
            </a:r>
          </a:p>
        </p:txBody>
      </p:sp>
      <p:sp>
        <p:nvSpPr>
          <p:cNvPr id="7" name="Rectangle 6">
            <a:extLst>
              <a:ext uri="{FF2B5EF4-FFF2-40B4-BE49-F238E27FC236}">
                <a16:creationId xmlns:a16="http://schemas.microsoft.com/office/drawing/2014/main" id="{6D80AF7C-940E-42F9-814D-E059A93373BA}"/>
              </a:ext>
            </a:extLst>
          </p:cNvPr>
          <p:cNvSpPr/>
          <p:nvPr/>
        </p:nvSpPr>
        <p:spPr>
          <a:xfrm>
            <a:off x="7085388" y="5922248"/>
            <a:ext cx="3587842" cy="276999"/>
          </a:xfrm>
          <a:prstGeom prst="rect">
            <a:avLst/>
          </a:prstGeom>
        </p:spPr>
        <p:txBody>
          <a:bodyPr wrap="none">
            <a:spAutoFit/>
          </a:bodyPr>
          <a:lstStyle/>
          <a:p>
            <a:pPr algn="r"/>
            <a:r>
              <a:rPr lang="en-US" sz="1200" dirty="0" err="1">
                <a:solidFill>
                  <a:schemeClr val="accent5">
                    <a:lumMod val="75000"/>
                  </a:schemeClr>
                </a:solidFill>
              </a:rPr>
              <a:t>Scand</a:t>
            </a:r>
            <a:r>
              <a:rPr lang="en-US" sz="1200" dirty="0">
                <a:solidFill>
                  <a:schemeClr val="accent5">
                    <a:lumMod val="75000"/>
                  </a:schemeClr>
                </a:solidFill>
              </a:rPr>
              <a:t> J Clin Lab Invest. 2017 Nov;77(7):549-554.</a:t>
            </a:r>
          </a:p>
        </p:txBody>
      </p:sp>
    </p:spTree>
    <p:extLst>
      <p:ext uri="{BB962C8B-B14F-4D97-AF65-F5344CB8AC3E}">
        <p14:creationId xmlns:p14="http://schemas.microsoft.com/office/powerpoint/2010/main" val="272264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3E35-E7E2-4BE3-929A-EC0A82337C1D}"/>
              </a:ext>
            </a:extLst>
          </p:cNvPr>
          <p:cNvSpPr>
            <a:spLocks noGrp="1"/>
          </p:cNvSpPr>
          <p:nvPr>
            <p:ph type="title"/>
          </p:nvPr>
        </p:nvSpPr>
        <p:spPr>
          <a:xfrm>
            <a:off x="381003" y="291254"/>
            <a:ext cx="7162797" cy="724746"/>
          </a:xfrm>
        </p:spPr>
        <p:txBody>
          <a:bodyPr/>
          <a:lstStyle/>
          <a:p>
            <a:r>
              <a:rPr lang="en-US" sz="2000" dirty="0"/>
              <a:t>Case Study: A 32-year-old Woman Referred due to Proteinuria and Chronic Constipation </a:t>
            </a:r>
            <a:br>
              <a:rPr lang="en-US" sz="2000" dirty="0"/>
            </a:br>
            <a:endParaRPr lang="en-US" sz="2000" dirty="0"/>
          </a:p>
        </p:txBody>
      </p:sp>
      <p:sp>
        <p:nvSpPr>
          <p:cNvPr id="4" name="Text Placeholder 3">
            <a:extLst>
              <a:ext uri="{FF2B5EF4-FFF2-40B4-BE49-F238E27FC236}">
                <a16:creationId xmlns:a16="http://schemas.microsoft.com/office/drawing/2014/main" id="{0367ADED-31EF-4009-98F3-AE9BF038854D}"/>
              </a:ext>
            </a:extLst>
          </p:cNvPr>
          <p:cNvSpPr>
            <a:spLocks noGrp="1"/>
          </p:cNvSpPr>
          <p:nvPr>
            <p:ph type="body" sz="quarter" idx="12"/>
          </p:nvPr>
        </p:nvSpPr>
        <p:spPr>
          <a:xfrm>
            <a:off x="381003" y="1381328"/>
            <a:ext cx="5562598" cy="4951378"/>
          </a:xfrm>
        </p:spPr>
        <p:txBody>
          <a:bodyPr/>
          <a:lstStyle/>
          <a:p>
            <a:pPr marL="0" indent="0">
              <a:buNone/>
            </a:pPr>
            <a:r>
              <a:rPr lang="en-US" sz="2000" dirty="0"/>
              <a:t>An examination revealed the following:</a:t>
            </a:r>
          </a:p>
          <a:p>
            <a:r>
              <a:rPr lang="en-US" sz="2000" dirty="0"/>
              <a:t>height 156 cm &amp; weight 54 kg </a:t>
            </a:r>
          </a:p>
          <a:p>
            <a:r>
              <a:rPr lang="en-US" sz="2000" u="sng" dirty="0"/>
              <a:t>Normal renal function </a:t>
            </a:r>
          </a:p>
          <a:p>
            <a:pPr lvl="1"/>
            <a:r>
              <a:rPr lang="en-US" sz="1800" dirty="0"/>
              <a:t>serum creatinine 0.66 mg/dL </a:t>
            </a:r>
          </a:p>
          <a:p>
            <a:pPr lvl="1"/>
            <a:r>
              <a:rPr lang="en-US" sz="1800" dirty="0"/>
              <a:t>BUN 24.2 mg/dL </a:t>
            </a:r>
          </a:p>
          <a:p>
            <a:pPr lvl="1"/>
            <a:r>
              <a:rPr lang="en-US" sz="1800" dirty="0"/>
              <a:t>eGFR 85.4 mL/min/1.73 m</a:t>
            </a:r>
            <a:r>
              <a:rPr lang="en-US" sz="1800" baseline="30000" dirty="0"/>
              <a:t>2</a:t>
            </a:r>
            <a:r>
              <a:rPr lang="en-US" sz="1800" dirty="0"/>
              <a:t> </a:t>
            </a:r>
          </a:p>
          <a:p>
            <a:pPr lvl="1"/>
            <a:r>
              <a:rPr lang="en-US" sz="1800" dirty="0"/>
              <a:t>proteinuria of 66.2 mg/dL</a:t>
            </a:r>
          </a:p>
          <a:p>
            <a:pPr lvl="1"/>
            <a:r>
              <a:rPr lang="en-US" sz="1800" b="1" dirty="0"/>
              <a:t>tubular dysfunction: (L-FABP) of 22.6 </a:t>
            </a:r>
            <a:r>
              <a:rPr lang="el-GR" sz="1800" b="1" dirty="0"/>
              <a:t>μ</a:t>
            </a:r>
            <a:r>
              <a:rPr lang="en-US" sz="1800" b="1" dirty="0"/>
              <a:t>g/g (normal range &lt;7.4 </a:t>
            </a:r>
            <a:r>
              <a:rPr lang="el-GR" sz="1800" b="1" dirty="0"/>
              <a:t>μ</a:t>
            </a:r>
            <a:r>
              <a:rPr lang="en-US" sz="1800" b="1" dirty="0"/>
              <a:t>g/g)</a:t>
            </a:r>
          </a:p>
          <a:p>
            <a:pPr lvl="1"/>
            <a:r>
              <a:rPr lang="en-US" sz="1800" dirty="0"/>
              <a:t>positive urine occult blood (+++)</a:t>
            </a:r>
          </a:p>
          <a:p>
            <a:r>
              <a:rPr lang="en-US" sz="2000" dirty="0"/>
              <a:t>LDL-110 mg/dL, TG 66 mg/dL, HDL 76 mg/dL, total protein 7.1 g/dL, albumin 4.2 g/dL</a:t>
            </a:r>
          </a:p>
          <a:p>
            <a:pPr marL="0" indent="0">
              <a:buNone/>
            </a:pPr>
            <a:endParaRPr lang="en-US" dirty="0"/>
          </a:p>
        </p:txBody>
      </p:sp>
      <p:sp>
        <p:nvSpPr>
          <p:cNvPr id="6" name="Text Placeholder 5">
            <a:extLst>
              <a:ext uri="{FF2B5EF4-FFF2-40B4-BE49-F238E27FC236}">
                <a16:creationId xmlns:a16="http://schemas.microsoft.com/office/drawing/2014/main" id="{413809F6-177D-4815-BC20-C19B0BB55F8B}"/>
              </a:ext>
            </a:extLst>
          </p:cNvPr>
          <p:cNvSpPr>
            <a:spLocks noGrp="1"/>
          </p:cNvSpPr>
          <p:nvPr>
            <p:ph type="body" sz="quarter" idx="17"/>
          </p:nvPr>
        </p:nvSpPr>
        <p:spPr>
          <a:xfrm>
            <a:off x="6248399" y="1381328"/>
            <a:ext cx="5392221" cy="3957828"/>
          </a:xfrm>
        </p:spPr>
        <p:txBody>
          <a:bodyPr/>
          <a:lstStyle/>
          <a:p>
            <a:pPr>
              <a:spcBef>
                <a:spcPts val="1200"/>
              </a:spcBef>
            </a:pPr>
            <a:r>
              <a:rPr lang="en-US" sz="2000" dirty="0"/>
              <a:t>Treatment: </a:t>
            </a:r>
            <a:r>
              <a:rPr lang="en-US" sz="2000" dirty="0" err="1"/>
              <a:t>Lubiprostone</a:t>
            </a:r>
            <a:r>
              <a:rPr lang="en-US" sz="2000" dirty="0"/>
              <a:t>, facilitates spontaneous bowel movement. </a:t>
            </a:r>
          </a:p>
          <a:p>
            <a:pPr lvl="1">
              <a:spcBef>
                <a:spcPts val="1200"/>
              </a:spcBef>
            </a:pPr>
            <a:r>
              <a:rPr lang="en-US" dirty="0"/>
              <a:t>The patient's urinary protein excretion and L-FABP showed a gradual decline for 12 months.  </a:t>
            </a:r>
          </a:p>
          <a:p>
            <a:pPr>
              <a:spcBef>
                <a:spcPts val="1200"/>
              </a:spcBef>
            </a:pPr>
            <a:r>
              <a:rPr lang="en-US" sz="2000" dirty="0"/>
              <a:t>Gut microbiota play a role in development of kidney diseases, and the “gut-kidney axis”</a:t>
            </a:r>
          </a:p>
          <a:p>
            <a:pPr>
              <a:spcBef>
                <a:spcPts val="1200"/>
              </a:spcBef>
            </a:pPr>
            <a:r>
              <a:rPr lang="en-US" sz="2000" dirty="0"/>
              <a:t>Gastrointestinal mucosal immune responses and altered gut microbiota may also be associated with the pathogenesis of IgA nephropathy. </a:t>
            </a:r>
          </a:p>
        </p:txBody>
      </p:sp>
      <p:sp>
        <p:nvSpPr>
          <p:cNvPr id="7" name="Rectangle 6">
            <a:extLst>
              <a:ext uri="{FF2B5EF4-FFF2-40B4-BE49-F238E27FC236}">
                <a16:creationId xmlns:a16="http://schemas.microsoft.com/office/drawing/2014/main" id="{CFF49E28-FF4F-4131-949C-8E7EF1199C45}"/>
              </a:ext>
            </a:extLst>
          </p:cNvPr>
          <p:cNvSpPr/>
          <p:nvPr/>
        </p:nvSpPr>
        <p:spPr>
          <a:xfrm>
            <a:off x="76205" y="6148040"/>
            <a:ext cx="3318537" cy="369332"/>
          </a:xfrm>
          <a:prstGeom prst="rect">
            <a:avLst/>
          </a:prstGeom>
        </p:spPr>
        <p:txBody>
          <a:bodyPr wrap="none">
            <a:spAutoFit/>
          </a:bodyPr>
          <a:lstStyle/>
          <a:p>
            <a:r>
              <a:rPr lang="sv-SE" sz="1200" dirty="0">
                <a:solidFill>
                  <a:schemeClr val="accent5">
                    <a:lumMod val="75000"/>
                  </a:schemeClr>
                </a:solidFill>
                <a:latin typeface="arial" panose="020B0604020202020204" pitchFamily="34" charset="0"/>
              </a:rPr>
              <a:t>Intern Med. 2019 Nov 15; 58(22): 3255–3259</a:t>
            </a:r>
            <a:r>
              <a:rPr lang="sv-SE" dirty="0">
                <a:solidFill>
                  <a:srgbClr val="000000"/>
                </a:solidFill>
                <a:latin typeface="arial" panose="020B0604020202020204" pitchFamily="34" charset="0"/>
              </a:rPr>
              <a:t>.</a:t>
            </a:r>
            <a:endParaRPr lang="en-US" dirty="0"/>
          </a:p>
        </p:txBody>
      </p:sp>
    </p:spTree>
    <p:extLst>
      <p:ext uri="{BB962C8B-B14F-4D97-AF65-F5344CB8AC3E}">
        <p14:creationId xmlns:p14="http://schemas.microsoft.com/office/powerpoint/2010/main" val="13176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201-155B-455E-B797-6B965693213C}"/>
              </a:ext>
            </a:extLst>
          </p:cNvPr>
          <p:cNvSpPr>
            <a:spLocks noGrp="1"/>
          </p:cNvSpPr>
          <p:nvPr>
            <p:ph type="title"/>
          </p:nvPr>
        </p:nvSpPr>
        <p:spPr/>
        <p:txBody>
          <a:bodyPr/>
          <a:lstStyle/>
          <a:p>
            <a:r>
              <a:rPr lang="en-US" dirty="0">
                <a:solidFill>
                  <a:schemeClr val="accent5">
                    <a:lumMod val="75000"/>
                  </a:schemeClr>
                </a:solidFill>
              </a:rPr>
              <a:t>Understanding Pathways</a:t>
            </a:r>
          </a:p>
        </p:txBody>
      </p:sp>
      <p:pic>
        <p:nvPicPr>
          <p:cNvPr id="7" name="Content Placeholder 5">
            <a:extLst>
              <a:ext uri="{FF2B5EF4-FFF2-40B4-BE49-F238E27FC236}">
                <a16:creationId xmlns:a16="http://schemas.microsoft.com/office/drawing/2014/main" id="{37468304-0195-4532-B01C-CF82689EA599}"/>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71621" y="852101"/>
            <a:ext cx="8470337" cy="4605338"/>
          </a:xfrm>
          <a:prstGeom prst="rect">
            <a:avLst/>
          </a:prstGeom>
          <a:noFill/>
          <a:ln>
            <a:noFill/>
          </a:ln>
        </p:spPr>
      </p:pic>
      <p:sp>
        <p:nvSpPr>
          <p:cNvPr id="8" name="Rectangle 7">
            <a:extLst>
              <a:ext uri="{FF2B5EF4-FFF2-40B4-BE49-F238E27FC236}">
                <a16:creationId xmlns:a16="http://schemas.microsoft.com/office/drawing/2014/main" id="{F385A0D7-C054-42F4-8C2B-04DF3C858B3F}"/>
              </a:ext>
            </a:extLst>
          </p:cNvPr>
          <p:cNvSpPr/>
          <p:nvPr/>
        </p:nvSpPr>
        <p:spPr>
          <a:xfrm>
            <a:off x="9144027" y="5728900"/>
            <a:ext cx="2959015" cy="276999"/>
          </a:xfrm>
          <a:prstGeom prst="rect">
            <a:avLst/>
          </a:prstGeom>
        </p:spPr>
        <p:txBody>
          <a:bodyPr wrap="none">
            <a:spAutoFit/>
          </a:bodyPr>
          <a:lstStyle/>
          <a:p>
            <a:r>
              <a:rPr lang="en-US" sz="1200" dirty="0" err="1"/>
              <a:t>Gevi</a:t>
            </a:r>
            <a:r>
              <a:rPr lang="en-US" sz="1200" dirty="0"/>
              <a:t> et al. Molecular Autism (2016) 7:47 </a:t>
            </a:r>
          </a:p>
        </p:txBody>
      </p:sp>
    </p:spTree>
    <p:extLst>
      <p:ext uri="{BB962C8B-B14F-4D97-AF65-F5344CB8AC3E}">
        <p14:creationId xmlns:p14="http://schemas.microsoft.com/office/powerpoint/2010/main" val="32922113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8796D3-B190-BC43-87D0-5891F5B3D479}"/>
              </a:ext>
            </a:extLst>
          </p:cNvPr>
          <p:cNvSpPr/>
          <p:nvPr/>
        </p:nvSpPr>
        <p:spPr>
          <a:xfrm>
            <a:off x="-3048" y="5512284"/>
            <a:ext cx="12195048" cy="760021"/>
          </a:xfrm>
          <a:prstGeom prst="rect">
            <a:avLst/>
          </a:prstGeom>
          <a:gradFill>
            <a:gsLst>
              <a:gs pos="78000">
                <a:srgbClr val="3B72AB">
                  <a:alpha val="0"/>
                </a:srgbClr>
              </a:gs>
              <a:gs pos="39000">
                <a:srgbClr val="3B72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Title 27">
            <a:extLst>
              <a:ext uri="{FF2B5EF4-FFF2-40B4-BE49-F238E27FC236}">
                <a16:creationId xmlns:a16="http://schemas.microsoft.com/office/drawing/2014/main" id="{D0191605-EF17-9F4B-B71A-010440DF9108}"/>
              </a:ext>
            </a:extLst>
          </p:cNvPr>
          <p:cNvSpPr txBox="1">
            <a:spLocks/>
          </p:cNvSpPr>
          <p:nvPr/>
        </p:nvSpPr>
        <p:spPr>
          <a:xfrm>
            <a:off x="381000" y="5712967"/>
            <a:ext cx="9380518" cy="369332"/>
          </a:xfrm>
          <a:prstGeom prst="rect">
            <a:avLst/>
          </a:prstGeom>
        </p:spPr>
        <p:txBody>
          <a:bodyPr vert="horz" lIns="0" tIns="0" rIns="0" bIns="0" rtlCol="0" anchor="b" anchorCtr="0">
            <a:spAutoFit/>
          </a:bodyPr>
          <a:lstStyle>
            <a:lvl1pPr algn="l" defTabSz="914400" rtl="0" eaLnBrk="1" latinLnBrk="0" hangingPunct="1">
              <a:lnSpc>
                <a:spcPct val="100000"/>
              </a:lnSpc>
              <a:spcBef>
                <a:spcPct val="0"/>
              </a:spcBef>
              <a:buNone/>
              <a:defRPr sz="4000" b="1" kern="1200" cap="all" baseline="0">
                <a:solidFill>
                  <a:schemeClr val="bg1"/>
                </a:solidFill>
                <a:latin typeface="+mj-lt"/>
                <a:ea typeface="+mj-ea"/>
                <a:cs typeface="+mj-cs"/>
              </a:defRPr>
            </a:lvl1pPr>
          </a:lstStyle>
          <a:p>
            <a:r>
              <a:rPr lang="en-US" sz="2400" cap="none" dirty="0"/>
              <a:t>Presented by Betsy Redmond, PhD, </a:t>
            </a:r>
            <a:r>
              <a:rPr lang="en-US" sz="2400" cap="none" dirty="0" err="1"/>
              <a:t>MMSc</a:t>
            </a:r>
            <a:r>
              <a:rPr lang="en-US" sz="2400" cap="none" dirty="0"/>
              <a:t>, RDN</a:t>
            </a:r>
          </a:p>
        </p:txBody>
      </p:sp>
      <p:sp>
        <p:nvSpPr>
          <p:cNvPr id="8" name="Hexagon 7">
            <a:extLst>
              <a:ext uri="{FF2B5EF4-FFF2-40B4-BE49-F238E27FC236}">
                <a16:creationId xmlns:a16="http://schemas.microsoft.com/office/drawing/2014/main" id="{E2CBAFA9-28CD-214C-9200-BB20DCEDB959}"/>
              </a:ext>
            </a:extLst>
          </p:cNvPr>
          <p:cNvSpPr/>
          <p:nvPr/>
        </p:nvSpPr>
        <p:spPr>
          <a:xfrm rot="1800000">
            <a:off x="10350753" y="397824"/>
            <a:ext cx="756461" cy="652122"/>
          </a:xfrm>
          <a:prstGeom prst="hexagon">
            <a:avLst/>
          </a:prstGeom>
          <a:solidFill>
            <a:schemeClr val="bg1">
              <a:lumMod val="9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7C554215-82FA-FB45-805A-4C19941217E3}"/>
              </a:ext>
            </a:extLst>
          </p:cNvPr>
          <p:cNvSpPr/>
          <p:nvPr/>
        </p:nvSpPr>
        <p:spPr>
          <a:xfrm rot="1800000">
            <a:off x="10602544" y="521626"/>
            <a:ext cx="1563102" cy="1347503"/>
          </a:xfrm>
          <a:prstGeom prst="hexagon">
            <a:avLst/>
          </a:prstGeom>
          <a:solidFill>
            <a:schemeClr val="accent2">
              <a:lumMod val="25000"/>
              <a:lumOff val="75000"/>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F2F5FA67-5569-D844-9CCD-BC09CF52374F}"/>
              </a:ext>
            </a:extLst>
          </p:cNvPr>
          <p:cNvSpPr/>
          <p:nvPr/>
        </p:nvSpPr>
        <p:spPr>
          <a:xfrm>
            <a:off x="380999" y="4675473"/>
            <a:ext cx="6367274" cy="655950"/>
          </a:xfrm>
          <a:prstGeom prst="roundRect">
            <a:avLst/>
          </a:prstGeom>
          <a:solidFill>
            <a:srgbClr val="004479">
              <a:alpha val="30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F0A5193-32DC-8240-B1E4-23F5A97F4DFC}"/>
              </a:ext>
            </a:extLst>
          </p:cNvPr>
          <p:cNvSpPr/>
          <p:nvPr/>
        </p:nvSpPr>
        <p:spPr>
          <a:xfrm>
            <a:off x="277318" y="3026979"/>
            <a:ext cx="6166513" cy="884621"/>
          </a:xfrm>
          <a:prstGeom prst="roundRect">
            <a:avLst/>
          </a:prstGeom>
          <a:solidFill>
            <a:srgbClr val="004479">
              <a:alpha val="30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99F738F2-43A8-1240-A1E9-8A63D05933F9}"/>
              </a:ext>
            </a:extLst>
          </p:cNvPr>
          <p:cNvSpPr/>
          <p:nvPr/>
        </p:nvSpPr>
        <p:spPr>
          <a:xfrm>
            <a:off x="277317" y="3757448"/>
            <a:ext cx="6270195" cy="830060"/>
          </a:xfrm>
          <a:prstGeom prst="roundRect">
            <a:avLst/>
          </a:prstGeom>
          <a:solidFill>
            <a:srgbClr val="004479">
              <a:alpha val="28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1">
            <a:extLst>
              <a:ext uri="{FF2B5EF4-FFF2-40B4-BE49-F238E27FC236}">
                <a16:creationId xmlns:a16="http://schemas.microsoft.com/office/drawing/2014/main" id="{A6910CD9-459C-C84A-B834-EB6D6E9A1CFC}"/>
              </a:ext>
            </a:extLst>
          </p:cNvPr>
          <p:cNvSpPr>
            <a:spLocks noGrp="1"/>
          </p:cNvSpPr>
          <p:nvPr>
            <p:ph type="subTitle" idx="1"/>
          </p:nvPr>
        </p:nvSpPr>
        <p:spPr>
          <a:xfrm>
            <a:off x="381000" y="4764471"/>
            <a:ext cx="6367272" cy="659849"/>
          </a:xfrm>
        </p:spPr>
        <p:txBody>
          <a:bodyPr/>
          <a:lstStyle/>
          <a:p>
            <a:r>
              <a:rPr lang="en-US" dirty="0"/>
              <a:t>Incorporating Metabolomics In Practice</a:t>
            </a:r>
          </a:p>
        </p:txBody>
      </p:sp>
      <p:sp>
        <p:nvSpPr>
          <p:cNvPr id="12" name="Oval 11">
            <a:extLst>
              <a:ext uri="{FF2B5EF4-FFF2-40B4-BE49-F238E27FC236}">
                <a16:creationId xmlns:a16="http://schemas.microsoft.com/office/drawing/2014/main" id="{F0D5E1F6-F608-F647-8D19-EA7E5B47A0F5}"/>
              </a:ext>
            </a:extLst>
          </p:cNvPr>
          <p:cNvSpPr/>
          <p:nvPr/>
        </p:nvSpPr>
        <p:spPr>
          <a:xfrm>
            <a:off x="9581103" y="4918841"/>
            <a:ext cx="1492281" cy="1492281"/>
          </a:xfrm>
          <a:prstGeom prst="ellipse">
            <a:avLst/>
          </a:prstGeom>
          <a:blipFill dpi="0" rotWithShape="1">
            <a:blip r:embed="rId3"/>
            <a:srcRect/>
            <a:stretch>
              <a:fillRect l="-2000" t="1" r="1"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80999" y="3069363"/>
            <a:ext cx="7902389" cy="1354217"/>
          </a:xfrm>
        </p:spPr>
        <p:txBody>
          <a:bodyPr wrap="square">
            <a:spAutoFit/>
          </a:bodyPr>
          <a:lstStyle/>
          <a:p>
            <a:r>
              <a:rPr lang="en-US" cap="none" dirty="0"/>
              <a:t>The Emerging Role of Applied Metabolomics</a:t>
            </a:r>
          </a:p>
        </p:txBody>
      </p:sp>
    </p:spTree>
    <p:extLst>
      <p:ext uri="{BB962C8B-B14F-4D97-AF65-F5344CB8AC3E}">
        <p14:creationId xmlns:p14="http://schemas.microsoft.com/office/powerpoint/2010/main" val="205969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99992B2-42D9-4077-8492-9501F6F0932D}"/>
              </a:ext>
            </a:extLst>
          </p:cNvPr>
          <p:cNvGraphicFramePr>
            <a:graphicFrameLocks noGrp="1"/>
          </p:cNvGraphicFramePr>
          <p:nvPr/>
        </p:nvGraphicFramePr>
        <p:xfrm>
          <a:off x="539646" y="1133475"/>
          <a:ext cx="10972801" cy="3958927"/>
        </p:xfrm>
        <a:graphic>
          <a:graphicData uri="http://schemas.openxmlformats.org/drawingml/2006/table">
            <a:tbl>
              <a:tblPr firstRow="1" firstCol="1" bandRow="1">
                <a:tableStyleId>{74C1A8A3-306A-4EB7-A6B1-4F7E0EB9C5D6}</a:tableStyleId>
              </a:tblPr>
              <a:tblGrid>
                <a:gridCol w="3357797">
                  <a:extLst>
                    <a:ext uri="{9D8B030D-6E8A-4147-A177-3AD203B41FA5}">
                      <a16:colId xmlns:a16="http://schemas.microsoft.com/office/drawing/2014/main" val="374397036"/>
                    </a:ext>
                  </a:extLst>
                </a:gridCol>
                <a:gridCol w="1903751">
                  <a:extLst>
                    <a:ext uri="{9D8B030D-6E8A-4147-A177-3AD203B41FA5}">
                      <a16:colId xmlns:a16="http://schemas.microsoft.com/office/drawing/2014/main" val="4171571708"/>
                    </a:ext>
                  </a:extLst>
                </a:gridCol>
                <a:gridCol w="1903751">
                  <a:extLst>
                    <a:ext uri="{9D8B030D-6E8A-4147-A177-3AD203B41FA5}">
                      <a16:colId xmlns:a16="http://schemas.microsoft.com/office/drawing/2014/main" val="65832399"/>
                    </a:ext>
                  </a:extLst>
                </a:gridCol>
                <a:gridCol w="1903751">
                  <a:extLst>
                    <a:ext uri="{9D8B030D-6E8A-4147-A177-3AD203B41FA5}">
                      <a16:colId xmlns:a16="http://schemas.microsoft.com/office/drawing/2014/main" val="19956273"/>
                    </a:ext>
                  </a:extLst>
                </a:gridCol>
                <a:gridCol w="1903751">
                  <a:extLst>
                    <a:ext uri="{9D8B030D-6E8A-4147-A177-3AD203B41FA5}">
                      <a16:colId xmlns:a16="http://schemas.microsoft.com/office/drawing/2014/main" val="2788924162"/>
                    </a:ext>
                  </a:extLst>
                </a:gridCol>
              </a:tblGrid>
              <a:tr h="564244">
                <a:tc>
                  <a:txBody>
                    <a:bodyPr/>
                    <a:lstStyle/>
                    <a:p>
                      <a:pPr marL="0" marR="0" algn="ctr">
                        <a:lnSpc>
                          <a:spcPct val="107000"/>
                        </a:lnSpc>
                        <a:spcBef>
                          <a:spcPts val="0"/>
                        </a:spcBef>
                        <a:spcAft>
                          <a:spcPts val="0"/>
                        </a:spcAft>
                      </a:pPr>
                      <a:r>
                        <a:rPr lang="en-US" sz="900" dirty="0">
                          <a:effectLst/>
                        </a:rPr>
                        <a:t>(Does not address degree of change, only direction)</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Xanthurenic acid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Kynurenic acid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Anthranilic acid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Quinolinic acid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53756868"/>
                  </a:ext>
                </a:extLst>
              </a:tr>
              <a:tr h="514154">
                <a:tc>
                  <a:txBody>
                    <a:bodyPr/>
                    <a:lstStyle/>
                    <a:p>
                      <a:pPr marL="0" marR="0">
                        <a:lnSpc>
                          <a:spcPct val="107000"/>
                        </a:lnSpc>
                        <a:spcBef>
                          <a:spcPts val="0"/>
                        </a:spcBef>
                        <a:spcAft>
                          <a:spcPts val="0"/>
                        </a:spcAft>
                      </a:pPr>
                      <a:endParaRPr lang="en-US" sz="1100" dirty="0">
                        <a:effectLst/>
                      </a:endParaRPr>
                    </a:p>
                    <a:p>
                      <a:pPr marL="0" marR="0">
                        <a:lnSpc>
                          <a:spcPct val="107000"/>
                        </a:lnSpc>
                        <a:spcBef>
                          <a:spcPts val="0"/>
                        </a:spcBef>
                        <a:spcAft>
                          <a:spcPts val="0"/>
                        </a:spcAft>
                      </a:pPr>
                      <a:r>
                        <a:rPr lang="en-US" sz="1100" dirty="0">
                          <a:effectLst/>
                        </a:rPr>
                        <a:t>Vitamin B6 Deficiency </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rPr>
                        <a:t>↑</a:t>
                      </a:r>
                      <a:endParaRPr lang="en-US"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 </a:t>
                      </a:r>
                      <a:endParaRPr lang="en-US" sz="2400" b="1">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 </a:t>
                      </a:r>
                      <a:endParaRPr lang="en-US" sz="2400" b="1">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rPr>
                        <a:t> </a:t>
                      </a:r>
                      <a:endParaRPr lang="en-US"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7004536"/>
                  </a:ext>
                </a:extLst>
              </a:tr>
              <a:tr h="514154">
                <a:tc>
                  <a:txBody>
                    <a:bodyPr/>
                    <a:lstStyle/>
                    <a:p>
                      <a:pPr marL="0" marR="0">
                        <a:lnSpc>
                          <a:spcPct val="107000"/>
                        </a:lnSpc>
                        <a:spcBef>
                          <a:spcPts val="0"/>
                        </a:spcBef>
                        <a:spcAft>
                          <a:spcPts val="0"/>
                        </a:spcAft>
                      </a:pPr>
                      <a:endParaRPr lang="en-US" sz="1100" dirty="0">
                        <a:effectLst/>
                      </a:endParaRPr>
                    </a:p>
                    <a:p>
                      <a:pPr marL="0" marR="0">
                        <a:lnSpc>
                          <a:spcPct val="107000"/>
                        </a:lnSpc>
                        <a:spcBef>
                          <a:spcPts val="0"/>
                        </a:spcBef>
                        <a:spcAft>
                          <a:spcPts val="0"/>
                        </a:spcAft>
                      </a:pPr>
                      <a:r>
                        <a:rPr lang="en-US" sz="1100" dirty="0">
                          <a:effectLst/>
                        </a:rPr>
                        <a:t>Oral Contraceptive Users</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rPr>
                        <a:t>↑</a:t>
                      </a:r>
                      <a:endParaRPr lang="en-US"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rPr>
                        <a:t>↑ </a:t>
                      </a:r>
                      <a:endParaRPr lang="en-US"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 ↑</a:t>
                      </a:r>
                      <a:endParaRPr lang="en-US" sz="2400" b="1">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 </a:t>
                      </a:r>
                      <a:endParaRPr lang="en-US" sz="2400" b="1">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64551464"/>
                  </a:ext>
                </a:extLst>
              </a:tr>
              <a:tr h="514154">
                <a:tc>
                  <a:txBody>
                    <a:bodyPr/>
                    <a:lstStyle/>
                    <a:p>
                      <a:pPr marL="0" marR="0">
                        <a:lnSpc>
                          <a:spcPct val="107000"/>
                        </a:lnSpc>
                        <a:spcBef>
                          <a:spcPts val="0"/>
                        </a:spcBef>
                        <a:spcAft>
                          <a:spcPts val="0"/>
                        </a:spcAft>
                      </a:pPr>
                      <a:endParaRPr lang="en-US" sz="1100" dirty="0">
                        <a:effectLst/>
                      </a:endParaRPr>
                    </a:p>
                    <a:p>
                      <a:pPr marL="0" marR="0">
                        <a:lnSpc>
                          <a:spcPct val="107000"/>
                        </a:lnSpc>
                        <a:spcBef>
                          <a:spcPts val="0"/>
                        </a:spcBef>
                        <a:spcAft>
                          <a:spcPts val="0"/>
                        </a:spcAft>
                      </a:pPr>
                      <a:r>
                        <a:rPr lang="en-US" sz="1100" dirty="0">
                          <a:effectLst/>
                        </a:rPr>
                        <a:t>Vitamin B6 Deficiency with Tryptophan Load </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a:t>
                      </a:r>
                      <a:endParaRPr lang="en-US" sz="2400" b="1">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rPr>
                        <a:t>↑</a:t>
                      </a:r>
                      <a:endParaRPr lang="en-US"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rPr>
                        <a:t> </a:t>
                      </a:r>
                      <a:endParaRPr lang="en-US"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a:t>
                      </a:r>
                      <a:endParaRPr lang="en-US" sz="2400" b="1">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631107"/>
                  </a:ext>
                </a:extLst>
              </a:tr>
              <a:tr h="601336">
                <a:tc>
                  <a:txBody>
                    <a:bodyPr/>
                    <a:lstStyle/>
                    <a:p>
                      <a:pPr marL="0" marR="0">
                        <a:lnSpc>
                          <a:spcPct val="107000"/>
                        </a:lnSpc>
                        <a:spcBef>
                          <a:spcPts val="0"/>
                        </a:spcBef>
                        <a:spcAft>
                          <a:spcPts val="0"/>
                        </a:spcAft>
                      </a:pPr>
                      <a:r>
                        <a:rPr lang="en-US" sz="1100" dirty="0">
                          <a:effectLst/>
                        </a:rPr>
                        <a:t>Mathematical modeling a 5% B6 Deficiency (compared to adequate) </a:t>
                      </a:r>
                      <a:endParaRPr lang="en-US" sz="11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 </a:t>
                      </a:r>
                      <a:endParaRPr lang="en-US" sz="2400" b="1">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rPr>
                        <a:t>↓</a:t>
                      </a:r>
                      <a:endParaRPr lang="en-US"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rPr>
                        <a:t>↓ </a:t>
                      </a:r>
                      <a:endParaRPr lang="en-US"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a:t>
                      </a:r>
                      <a:endParaRPr lang="en-US" sz="2400" b="1">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4816629"/>
                  </a:ext>
                </a:extLst>
              </a:tr>
              <a:tr h="601336">
                <a:tc>
                  <a:txBody>
                    <a:bodyPr/>
                    <a:lstStyle/>
                    <a:p>
                      <a:pPr marL="0" marR="0">
                        <a:lnSpc>
                          <a:spcPct val="107000"/>
                        </a:lnSpc>
                        <a:spcBef>
                          <a:spcPts val="0"/>
                        </a:spcBef>
                        <a:spcAft>
                          <a:spcPts val="0"/>
                        </a:spcAft>
                      </a:pPr>
                      <a:r>
                        <a:rPr lang="en-US" sz="1100" dirty="0">
                          <a:effectLst/>
                        </a:rPr>
                        <a:t>Mathematical Modeling – </a:t>
                      </a:r>
                      <a:br>
                        <a:rPr lang="en-US" sz="1100" dirty="0">
                          <a:effectLst/>
                        </a:rPr>
                      </a:br>
                      <a:r>
                        <a:rPr lang="en-US" sz="1100" dirty="0">
                          <a:effectLst/>
                        </a:rPr>
                        <a:t>Tryptophan Load Without B6 Deficiency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 </a:t>
                      </a:r>
                      <a:endParaRPr lang="en-US" sz="2400" b="1">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 </a:t>
                      </a:r>
                      <a:endParaRPr lang="en-US" sz="2400" b="1">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rPr>
                        <a:t> ↑</a:t>
                      </a:r>
                      <a:endParaRPr lang="en-US"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rPr>
                        <a:t>↑</a:t>
                      </a:r>
                      <a:endParaRPr lang="en-US"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2176236"/>
                  </a:ext>
                </a:extLst>
              </a:tr>
              <a:tr h="601336">
                <a:tc>
                  <a:txBody>
                    <a:bodyPr/>
                    <a:lstStyle/>
                    <a:p>
                      <a:pPr marL="0" marR="0">
                        <a:lnSpc>
                          <a:spcPct val="100000"/>
                        </a:lnSpc>
                        <a:spcBef>
                          <a:spcPts val="0"/>
                        </a:spcBef>
                        <a:spcAft>
                          <a:spcPts val="0"/>
                        </a:spcAft>
                      </a:pPr>
                      <a:r>
                        <a:rPr lang="en-US" sz="1100" dirty="0">
                          <a:effectLst/>
                        </a:rPr>
                        <a:t>Mathematical Modeling – </a:t>
                      </a:r>
                      <a:br>
                        <a:rPr lang="en-US" sz="1100" dirty="0">
                          <a:effectLst/>
                        </a:rPr>
                      </a:br>
                      <a:r>
                        <a:rPr lang="en-US" sz="1100" dirty="0">
                          <a:effectLst/>
                        </a:rPr>
                        <a:t>Tryptophan Load with B6 Deficiency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rPr>
                        <a:t>↑</a:t>
                      </a:r>
                      <a:endParaRPr lang="en-US"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rPr>
                        <a:t>↑ </a:t>
                      </a:r>
                      <a:endParaRPr lang="en-US"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rPr>
                        <a:t> ↑</a:t>
                      </a:r>
                      <a:endParaRPr lang="en-US"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dirty="0">
                          <a:effectLst/>
                        </a:rPr>
                        <a:t>↑</a:t>
                      </a:r>
                      <a:endParaRPr lang="en-US"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45945270"/>
                  </a:ext>
                </a:extLst>
              </a:tr>
            </a:tbl>
          </a:graphicData>
        </a:graphic>
      </p:graphicFrame>
    </p:spTree>
    <p:extLst>
      <p:ext uri="{BB962C8B-B14F-4D97-AF65-F5344CB8AC3E}">
        <p14:creationId xmlns:p14="http://schemas.microsoft.com/office/powerpoint/2010/main" val="277071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6DD85-B20C-4B24-B6F3-99ECE3CA464C}"/>
              </a:ext>
            </a:extLst>
          </p:cNvPr>
          <p:cNvSpPr>
            <a:spLocks noGrp="1"/>
          </p:cNvSpPr>
          <p:nvPr>
            <p:ph type="title"/>
          </p:nvPr>
        </p:nvSpPr>
        <p:spPr>
          <a:xfrm>
            <a:off x="467955" y="-352809"/>
            <a:ext cx="4700393" cy="1600200"/>
          </a:xfrm>
        </p:spPr>
        <p:txBody>
          <a:bodyPr>
            <a:normAutofit/>
          </a:bodyPr>
          <a:lstStyle/>
          <a:p>
            <a:pPr marL="342900" marR="0" lvl="0" indent="-342900">
              <a:lnSpc>
                <a:spcPct val="107000"/>
              </a:lnSpc>
              <a:spcBef>
                <a:spcPts val="0"/>
              </a:spcBef>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Beyond Enzyme Cofactors</a:t>
            </a:r>
            <a:endParaRPr lang="en-US" dirty="0"/>
          </a:p>
        </p:txBody>
      </p:sp>
      <p:sp>
        <p:nvSpPr>
          <p:cNvPr id="5" name="Text Placeholder 4">
            <a:extLst>
              <a:ext uri="{FF2B5EF4-FFF2-40B4-BE49-F238E27FC236}">
                <a16:creationId xmlns:a16="http://schemas.microsoft.com/office/drawing/2014/main" id="{0A319E6D-9FE9-4987-B073-A741BBECC96E}"/>
              </a:ext>
            </a:extLst>
          </p:cNvPr>
          <p:cNvSpPr>
            <a:spLocks noGrp="1"/>
          </p:cNvSpPr>
          <p:nvPr>
            <p:ph type="body" sz="half" idx="2"/>
          </p:nvPr>
        </p:nvSpPr>
        <p:spPr>
          <a:xfrm>
            <a:off x="680757" y="1579236"/>
            <a:ext cx="3873990" cy="3475844"/>
          </a:xfrm>
        </p:spPr>
        <p:txBody>
          <a:bodyPr>
            <a:normAutofit/>
          </a:bodyPr>
          <a:lstStyle/>
          <a:p>
            <a:r>
              <a:rPr lang="en-US" sz="20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Krebs Cycle Markers</a:t>
            </a:r>
          </a:p>
          <a:p>
            <a:pPr marL="457200" indent="-457200">
              <a:buFont typeface="Arial" panose="020B0604020202020204" pitchFamily="34" charset="0"/>
              <a:buChar char="•"/>
            </a:pPr>
            <a:r>
              <a:rPr lang="en-US" sz="2000" dirty="0">
                <a:solidFill>
                  <a:schemeClr val="accent5">
                    <a:lumMod val="75000"/>
                  </a:schemeClr>
                </a:solidFill>
                <a:latin typeface="Calibri" panose="020F0502020204030204" pitchFamily="34" charset="0"/>
                <a:cs typeface="Times New Roman" panose="02020603050405020304" pitchFamily="18" charset="0"/>
              </a:rPr>
              <a:t>Citric Acid</a:t>
            </a:r>
          </a:p>
          <a:p>
            <a:pPr marL="457200" indent="-457200">
              <a:buFont typeface="Arial" panose="020B0604020202020204" pitchFamily="34" charset="0"/>
              <a:buChar char="•"/>
            </a:pPr>
            <a:r>
              <a:rPr lang="en-US" sz="2000" dirty="0">
                <a:solidFill>
                  <a:schemeClr val="accent5">
                    <a:lumMod val="75000"/>
                  </a:schemeClr>
                </a:solidFill>
                <a:latin typeface="Calibri" panose="020F0502020204030204" pitchFamily="34" charset="0"/>
                <a:cs typeface="Times New Roman" panose="02020603050405020304" pitchFamily="18" charset="0"/>
              </a:rPr>
              <a:t>Iso-citric Acid</a:t>
            </a:r>
          </a:p>
          <a:p>
            <a:pPr marL="457200" indent="-457200">
              <a:buFont typeface="Arial" panose="020B0604020202020204" pitchFamily="34" charset="0"/>
              <a:buChar char="•"/>
            </a:pPr>
            <a:r>
              <a:rPr lang="en-US" sz="2000" dirty="0">
                <a:solidFill>
                  <a:schemeClr val="accent5">
                    <a:lumMod val="75000"/>
                  </a:schemeClr>
                </a:solidFill>
                <a:latin typeface="Calibri" panose="020F0502020204030204" pitchFamily="34" charset="0"/>
                <a:cs typeface="Times New Roman" panose="02020603050405020304" pitchFamily="18" charset="0"/>
              </a:rPr>
              <a:t>Cis-aconitic Acid</a:t>
            </a:r>
          </a:p>
          <a:p>
            <a:pPr marL="457200" indent="-457200">
              <a:buFont typeface="Arial" panose="020B0604020202020204" pitchFamily="34" charset="0"/>
              <a:buChar char="•"/>
            </a:pPr>
            <a:r>
              <a:rPr lang="en-US" sz="2000" dirty="0">
                <a:solidFill>
                  <a:schemeClr val="accent5">
                    <a:lumMod val="75000"/>
                  </a:schemeClr>
                </a:solidFill>
                <a:latin typeface="Calibri" panose="020F0502020204030204" pitchFamily="34" charset="0"/>
                <a:cs typeface="Times New Roman" panose="02020603050405020304" pitchFamily="18" charset="0"/>
              </a:rPr>
              <a:t>Succinic Acid</a:t>
            </a:r>
          </a:p>
          <a:p>
            <a:pPr marL="457200" indent="-457200">
              <a:buFont typeface="Arial" panose="020B0604020202020204" pitchFamily="34" charset="0"/>
              <a:buChar char="•"/>
            </a:pPr>
            <a:r>
              <a:rPr lang="en-US" sz="2000" dirty="0">
                <a:solidFill>
                  <a:schemeClr val="accent5">
                    <a:lumMod val="75000"/>
                  </a:schemeClr>
                </a:solidFill>
                <a:latin typeface="Calibri" panose="020F0502020204030204" pitchFamily="34" charset="0"/>
                <a:cs typeface="Times New Roman" panose="02020603050405020304" pitchFamily="18" charset="0"/>
              </a:rPr>
              <a:t>Malic Acid</a:t>
            </a:r>
          </a:p>
          <a:p>
            <a:pPr marL="457200" indent="-457200">
              <a:buFont typeface="Arial" panose="020B0604020202020204" pitchFamily="34" charset="0"/>
              <a:buChar char="•"/>
            </a:pPr>
            <a:r>
              <a:rPr lang="en-US" sz="2000" dirty="0">
                <a:solidFill>
                  <a:schemeClr val="accent5">
                    <a:lumMod val="75000"/>
                  </a:schemeClr>
                </a:solidFill>
                <a:latin typeface="Calibri" panose="020F0502020204030204" pitchFamily="34" charset="0"/>
                <a:cs typeface="Times New Roman" panose="02020603050405020304" pitchFamily="18" charset="0"/>
              </a:rPr>
              <a:t>Fumaric Acid</a:t>
            </a:r>
          </a:p>
          <a:p>
            <a:pPr marL="457200" indent="-457200">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2050" name="Picture 2">
            <a:extLst>
              <a:ext uri="{FF2B5EF4-FFF2-40B4-BE49-F238E27FC236}">
                <a16:creationId xmlns:a16="http://schemas.microsoft.com/office/drawing/2014/main" id="{61094873-F116-4569-9450-10AEEDB9888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61825" y="363091"/>
            <a:ext cx="5486400" cy="5689600"/>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Down 11">
            <a:extLst>
              <a:ext uri="{FF2B5EF4-FFF2-40B4-BE49-F238E27FC236}">
                <a16:creationId xmlns:a16="http://schemas.microsoft.com/office/drawing/2014/main" id="{34B85449-619F-4A83-BBEA-23F0FA6793AA}"/>
              </a:ext>
            </a:extLst>
          </p:cNvPr>
          <p:cNvSpPr/>
          <p:nvPr/>
        </p:nvSpPr>
        <p:spPr>
          <a:xfrm rot="2310461">
            <a:off x="8649058" y="450871"/>
            <a:ext cx="847148" cy="127747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4476C7-92BA-4261-8A2D-9E09DD592EF2}"/>
              </a:ext>
            </a:extLst>
          </p:cNvPr>
          <p:cNvSpPr/>
          <p:nvPr/>
        </p:nvSpPr>
        <p:spPr>
          <a:xfrm>
            <a:off x="6165575" y="5937275"/>
            <a:ext cx="6096000" cy="230832"/>
          </a:xfrm>
          <a:prstGeom prst="rect">
            <a:avLst/>
          </a:prstGeom>
        </p:spPr>
        <p:txBody>
          <a:bodyPr>
            <a:spAutoFit/>
          </a:bodyPr>
          <a:lstStyle/>
          <a:p>
            <a:pPr algn="r"/>
            <a:r>
              <a:rPr lang="en-US" sz="900" dirty="0" err="1">
                <a:solidFill>
                  <a:schemeClr val="bg1">
                    <a:lumMod val="50000"/>
                  </a:schemeClr>
                </a:solidFill>
              </a:rPr>
              <a:t>Boumphreyfr</a:t>
            </a:r>
            <a:r>
              <a:rPr lang="en-US" sz="900" dirty="0">
                <a:solidFill>
                  <a:schemeClr val="bg1">
                    <a:lumMod val="50000"/>
                  </a:schemeClr>
                </a:solidFill>
              </a:rPr>
              <a:t> / CC BY-SA (https://creativecommons.org/licenses/by-sa/3.0)</a:t>
            </a:r>
          </a:p>
        </p:txBody>
      </p:sp>
    </p:spTree>
    <p:extLst>
      <p:ext uri="{BB962C8B-B14F-4D97-AF65-F5344CB8AC3E}">
        <p14:creationId xmlns:p14="http://schemas.microsoft.com/office/powerpoint/2010/main" val="36318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B678D9-C03D-4A9B-9D35-61A8C7AC031E}"/>
              </a:ext>
            </a:extLst>
          </p:cNvPr>
          <p:cNvSpPr>
            <a:spLocks noGrp="1"/>
          </p:cNvSpPr>
          <p:nvPr>
            <p:ph type="body" sz="quarter" idx="12"/>
          </p:nvPr>
        </p:nvSpPr>
        <p:spPr>
          <a:xfrm>
            <a:off x="4696950" y="438414"/>
            <a:ext cx="5850159" cy="3753218"/>
          </a:xfrm>
        </p:spPr>
        <p:txBody>
          <a:bodyPr/>
          <a:lstStyle/>
          <a:p>
            <a:r>
              <a:rPr lang="en-US" sz="2000" dirty="0"/>
              <a:t>Investigated the use of prognostic markers for screening potential responders to maximize the benefits of nutritional intervention against oxidative stress.</a:t>
            </a:r>
          </a:p>
          <a:p>
            <a:r>
              <a:rPr lang="en-US" sz="2000" dirty="0"/>
              <a:t>Associations between the changes in traditional biochemical markers and urinary metabolomic signatures at baseline.</a:t>
            </a:r>
          </a:p>
          <a:p>
            <a:r>
              <a:rPr lang="en-US" sz="2000" dirty="0"/>
              <a:t>A higher level of a two-metabolite set at baseline predicted responders to dietary interventions in subjects with oxidative stress and inflammation. </a:t>
            </a:r>
          </a:p>
          <a:p>
            <a:endParaRPr lang="en-US" sz="2000" dirty="0"/>
          </a:p>
        </p:txBody>
      </p:sp>
      <p:pic>
        <p:nvPicPr>
          <p:cNvPr id="4" name="Picture 3">
            <a:extLst>
              <a:ext uri="{FF2B5EF4-FFF2-40B4-BE49-F238E27FC236}">
                <a16:creationId xmlns:a16="http://schemas.microsoft.com/office/drawing/2014/main" id="{7C935FC2-A16E-42F3-94BA-2BB1AEECA320}"/>
              </a:ext>
            </a:extLst>
          </p:cNvPr>
          <p:cNvPicPr>
            <a:picLocks noChangeAspect="1"/>
          </p:cNvPicPr>
          <p:nvPr/>
        </p:nvPicPr>
        <p:blipFill>
          <a:blip r:embed="rId3"/>
          <a:stretch>
            <a:fillRect/>
          </a:stretch>
        </p:blipFill>
        <p:spPr>
          <a:xfrm>
            <a:off x="288355" y="309211"/>
            <a:ext cx="4173476" cy="5920991"/>
          </a:xfrm>
          <a:prstGeom prst="rect">
            <a:avLst/>
          </a:prstGeom>
          <a:ln>
            <a:solidFill>
              <a:schemeClr val="accent2">
                <a:lumMod val="90000"/>
                <a:lumOff val="10000"/>
              </a:schemeClr>
            </a:solidFill>
          </a:ln>
        </p:spPr>
      </p:pic>
      <p:pic>
        <p:nvPicPr>
          <p:cNvPr id="2" name="Picture 1">
            <a:extLst>
              <a:ext uri="{FF2B5EF4-FFF2-40B4-BE49-F238E27FC236}">
                <a16:creationId xmlns:a16="http://schemas.microsoft.com/office/drawing/2014/main" id="{D52F2E6B-2721-4F21-B548-54CE14EAD8E2}"/>
              </a:ext>
            </a:extLst>
          </p:cNvPr>
          <p:cNvPicPr>
            <a:picLocks noChangeAspect="1"/>
          </p:cNvPicPr>
          <p:nvPr/>
        </p:nvPicPr>
        <p:blipFill>
          <a:blip r:embed="rId4"/>
          <a:stretch>
            <a:fillRect/>
          </a:stretch>
        </p:blipFill>
        <p:spPr>
          <a:xfrm>
            <a:off x="3095537" y="3679404"/>
            <a:ext cx="5755107" cy="2740182"/>
          </a:xfrm>
          <a:prstGeom prst="rect">
            <a:avLst/>
          </a:prstGeom>
        </p:spPr>
      </p:pic>
    </p:spTree>
    <p:extLst>
      <p:ext uri="{BB962C8B-B14F-4D97-AF65-F5344CB8AC3E}">
        <p14:creationId xmlns:p14="http://schemas.microsoft.com/office/powerpoint/2010/main" val="250997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B678D9-C03D-4A9B-9D35-61A8C7AC031E}"/>
              </a:ext>
            </a:extLst>
          </p:cNvPr>
          <p:cNvSpPr>
            <a:spLocks noGrp="1"/>
          </p:cNvSpPr>
          <p:nvPr>
            <p:ph type="body" sz="quarter" idx="12"/>
          </p:nvPr>
        </p:nvSpPr>
        <p:spPr>
          <a:xfrm>
            <a:off x="380998" y="512298"/>
            <a:ext cx="6421735" cy="2881063"/>
          </a:xfrm>
        </p:spPr>
        <p:txBody>
          <a:bodyPr/>
          <a:lstStyle/>
          <a:p>
            <a:r>
              <a:rPr lang="en-US" sz="2000" dirty="0"/>
              <a:t>Investigated the use of prognostic markers for screening potential responders to maximize the benefits of nutritional intervention against oxidative stress.</a:t>
            </a:r>
          </a:p>
          <a:p>
            <a:r>
              <a:rPr lang="en-US" sz="2000" dirty="0"/>
              <a:t>Associations between the changes in traditional biochemical markers and urinary metabolomic signatures at baseline.</a:t>
            </a:r>
          </a:p>
        </p:txBody>
      </p:sp>
      <p:pic>
        <p:nvPicPr>
          <p:cNvPr id="4" name="Picture 3">
            <a:extLst>
              <a:ext uri="{FF2B5EF4-FFF2-40B4-BE49-F238E27FC236}">
                <a16:creationId xmlns:a16="http://schemas.microsoft.com/office/drawing/2014/main" id="{7C935FC2-A16E-42F3-94BA-2BB1AEECA320}"/>
              </a:ext>
            </a:extLst>
          </p:cNvPr>
          <p:cNvPicPr>
            <a:picLocks noChangeAspect="1"/>
          </p:cNvPicPr>
          <p:nvPr/>
        </p:nvPicPr>
        <p:blipFill>
          <a:blip r:embed="rId3"/>
          <a:stretch>
            <a:fillRect/>
          </a:stretch>
        </p:blipFill>
        <p:spPr>
          <a:xfrm>
            <a:off x="6802733" y="512298"/>
            <a:ext cx="3962235" cy="5621299"/>
          </a:xfrm>
          <a:prstGeom prst="rect">
            <a:avLst/>
          </a:prstGeom>
          <a:ln>
            <a:solidFill>
              <a:schemeClr val="accent2">
                <a:lumMod val="90000"/>
                <a:lumOff val="10000"/>
              </a:schemeClr>
            </a:solidFill>
          </a:ln>
        </p:spPr>
      </p:pic>
      <p:sp>
        <p:nvSpPr>
          <p:cNvPr id="13" name="Rectangle 12">
            <a:extLst>
              <a:ext uri="{FF2B5EF4-FFF2-40B4-BE49-F238E27FC236}">
                <a16:creationId xmlns:a16="http://schemas.microsoft.com/office/drawing/2014/main" id="{F0E9AF5C-52DB-4C42-B3D4-83CF20041513}"/>
              </a:ext>
            </a:extLst>
          </p:cNvPr>
          <p:cNvSpPr/>
          <p:nvPr/>
        </p:nvSpPr>
        <p:spPr>
          <a:xfrm>
            <a:off x="1298328" y="2815053"/>
            <a:ext cx="5004078" cy="3486777"/>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2D462F3-F988-4BAB-AD84-9AC1DAAE0B83}"/>
              </a:ext>
            </a:extLst>
          </p:cNvPr>
          <p:cNvPicPr>
            <a:picLocks noChangeAspect="1"/>
          </p:cNvPicPr>
          <p:nvPr/>
        </p:nvPicPr>
        <p:blipFill>
          <a:blip r:embed="rId4"/>
          <a:stretch>
            <a:fillRect/>
          </a:stretch>
        </p:blipFill>
        <p:spPr>
          <a:xfrm>
            <a:off x="1410764" y="2870318"/>
            <a:ext cx="4779205" cy="3315035"/>
          </a:xfrm>
          <a:prstGeom prst="rect">
            <a:avLst/>
          </a:prstGeom>
        </p:spPr>
      </p:pic>
    </p:spTree>
    <p:extLst>
      <p:ext uri="{BB962C8B-B14F-4D97-AF65-F5344CB8AC3E}">
        <p14:creationId xmlns:p14="http://schemas.microsoft.com/office/powerpoint/2010/main" val="138244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B4DB-969F-49D2-987E-F697648B3F08}"/>
              </a:ext>
            </a:extLst>
          </p:cNvPr>
          <p:cNvSpPr>
            <a:spLocks noGrp="1"/>
          </p:cNvSpPr>
          <p:nvPr>
            <p:ph type="title"/>
          </p:nvPr>
        </p:nvSpPr>
        <p:spPr/>
        <p:txBody>
          <a:bodyPr/>
          <a:lstStyle/>
          <a:p>
            <a:r>
              <a:rPr lang="en-US" dirty="0"/>
              <a:t>Identifying Patterns and Pathways</a:t>
            </a:r>
          </a:p>
        </p:txBody>
      </p:sp>
      <p:sp>
        <p:nvSpPr>
          <p:cNvPr id="3" name="TextBox 2">
            <a:extLst>
              <a:ext uri="{FF2B5EF4-FFF2-40B4-BE49-F238E27FC236}">
                <a16:creationId xmlns:a16="http://schemas.microsoft.com/office/drawing/2014/main" id="{A71EDDE2-D778-4B77-ACB6-A1906F386488}"/>
              </a:ext>
            </a:extLst>
          </p:cNvPr>
          <p:cNvSpPr txBox="1"/>
          <p:nvPr/>
        </p:nvSpPr>
        <p:spPr>
          <a:xfrm>
            <a:off x="252079" y="5582214"/>
            <a:ext cx="11064766" cy="646331"/>
          </a:xfrm>
          <a:prstGeom prst="rect">
            <a:avLst/>
          </a:prstGeom>
          <a:noFill/>
        </p:spPr>
        <p:txBody>
          <a:bodyPr wrap="square" rtlCol="0">
            <a:spAutoFit/>
          </a:bodyPr>
          <a:lstStyle/>
          <a:p>
            <a:r>
              <a:rPr lang="en-US" dirty="0">
                <a:solidFill>
                  <a:schemeClr val="accent5">
                    <a:lumMod val="75000"/>
                  </a:schemeClr>
                </a:solidFill>
              </a:rPr>
              <a:t>Now evaluate specific pathway or function and what does it mean</a:t>
            </a:r>
          </a:p>
          <a:p>
            <a:r>
              <a:rPr lang="en-US" dirty="0">
                <a:solidFill>
                  <a:schemeClr val="accent5">
                    <a:lumMod val="75000"/>
                  </a:schemeClr>
                </a:solidFill>
              </a:rPr>
              <a:t>Pattern-recognition techniques are now being used</a:t>
            </a:r>
          </a:p>
        </p:txBody>
      </p:sp>
      <p:pic>
        <p:nvPicPr>
          <p:cNvPr id="6" name="Content Placeholder 5">
            <a:extLst>
              <a:ext uri="{FF2B5EF4-FFF2-40B4-BE49-F238E27FC236}">
                <a16:creationId xmlns:a16="http://schemas.microsoft.com/office/drawing/2014/main" id="{D758D728-7570-4816-941A-AF8F63B8725D}"/>
              </a:ext>
            </a:extLst>
          </p:cNvPr>
          <p:cNvPicPr>
            <a:picLocks noGrp="1" noChangeAspect="1"/>
          </p:cNvPicPr>
          <p:nvPr>
            <p:ph idx="1"/>
          </p:nvPr>
        </p:nvPicPr>
        <p:blipFill>
          <a:blip r:embed="rId3">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3174039" y="934301"/>
            <a:ext cx="5869600" cy="4587070"/>
          </a:xfrm>
          <a:prstGeom prst="rect">
            <a:avLst/>
          </a:prstGeom>
        </p:spPr>
      </p:pic>
      <p:sp>
        <p:nvSpPr>
          <p:cNvPr id="4" name="TextBox 3">
            <a:extLst>
              <a:ext uri="{FF2B5EF4-FFF2-40B4-BE49-F238E27FC236}">
                <a16:creationId xmlns:a16="http://schemas.microsoft.com/office/drawing/2014/main" id="{01B4EF1D-6F92-4AC8-A0D3-9959AB077BDA}"/>
              </a:ext>
            </a:extLst>
          </p:cNvPr>
          <p:cNvSpPr txBox="1"/>
          <p:nvPr/>
        </p:nvSpPr>
        <p:spPr>
          <a:xfrm>
            <a:off x="4560849" y="2865367"/>
            <a:ext cx="1067472" cy="461665"/>
          </a:xfrm>
          <a:prstGeom prst="rect">
            <a:avLst/>
          </a:prstGeom>
          <a:solidFill>
            <a:schemeClr val="bg1"/>
          </a:solidFill>
        </p:spPr>
        <p:txBody>
          <a:bodyPr wrap="none" rtlCol="0">
            <a:spAutoFit/>
          </a:bodyPr>
          <a:lstStyle/>
          <a:p>
            <a:r>
              <a:rPr lang="en-US" sz="1200" b="1" dirty="0"/>
              <a:t>Tryptophan </a:t>
            </a:r>
          </a:p>
          <a:p>
            <a:r>
              <a:rPr lang="en-US" sz="1200" b="1" dirty="0"/>
              <a:t>Metabolism</a:t>
            </a:r>
          </a:p>
        </p:txBody>
      </p:sp>
      <p:pic>
        <p:nvPicPr>
          <p:cNvPr id="7" name="Picture 6">
            <a:extLst>
              <a:ext uri="{FF2B5EF4-FFF2-40B4-BE49-F238E27FC236}">
                <a16:creationId xmlns:a16="http://schemas.microsoft.com/office/drawing/2014/main" id="{A9D8EDC5-49B1-45B7-8033-8244A0B4A4C1}"/>
              </a:ext>
            </a:extLst>
          </p:cNvPr>
          <p:cNvPicPr>
            <a:picLocks noChangeAspect="1"/>
          </p:cNvPicPr>
          <p:nvPr/>
        </p:nvPicPr>
        <p:blipFill>
          <a:blip r:embed="rId4"/>
          <a:stretch>
            <a:fillRect/>
          </a:stretch>
        </p:blipFill>
        <p:spPr>
          <a:xfrm>
            <a:off x="5489087" y="2836379"/>
            <a:ext cx="123825" cy="457200"/>
          </a:xfrm>
          <a:prstGeom prst="rect">
            <a:avLst/>
          </a:prstGeom>
        </p:spPr>
      </p:pic>
    </p:spTree>
    <p:extLst>
      <p:ext uri="{BB962C8B-B14F-4D97-AF65-F5344CB8AC3E}">
        <p14:creationId xmlns:p14="http://schemas.microsoft.com/office/powerpoint/2010/main" val="3312720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61091-BF01-4F1D-9216-785246DF7C80}"/>
              </a:ext>
            </a:extLst>
          </p:cNvPr>
          <p:cNvPicPr>
            <a:picLocks noChangeAspect="1"/>
          </p:cNvPicPr>
          <p:nvPr/>
        </p:nvPicPr>
        <p:blipFill>
          <a:blip r:embed="rId3"/>
          <a:stretch>
            <a:fillRect/>
          </a:stretch>
        </p:blipFill>
        <p:spPr>
          <a:xfrm>
            <a:off x="2995864" y="399651"/>
            <a:ext cx="7789926" cy="5581246"/>
          </a:xfrm>
          <a:prstGeom prst="rect">
            <a:avLst/>
          </a:prstGeom>
        </p:spPr>
      </p:pic>
      <p:sp>
        <p:nvSpPr>
          <p:cNvPr id="3" name="Rectangle 2">
            <a:extLst>
              <a:ext uri="{FF2B5EF4-FFF2-40B4-BE49-F238E27FC236}">
                <a16:creationId xmlns:a16="http://schemas.microsoft.com/office/drawing/2014/main" id="{C38B7941-8D4F-4CDD-8B71-8AAF616D25D4}"/>
              </a:ext>
            </a:extLst>
          </p:cNvPr>
          <p:cNvSpPr/>
          <p:nvPr/>
        </p:nvSpPr>
        <p:spPr>
          <a:xfrm>
            <a:off x="6148136" y="5771664"/>
            <a:ext cx="6096000" cy="276999"/>
          </a:xfrm>
          <a:prstGeom prst="rect">
            <a:avLst/>
          </a:prstGeom>
        </p:spPr>
        <p:txBody>
          <a:bodyPr>
            <a:spAutoFit/>
          </a:bodyPr>
          <a:lstStyle/>
          <a:p>
            <a:pPr algn="r"/>
            <a:r>
              <a:rPr lang="en-US" sz="1200" dirty="0" err="1"/>
              <a:t>Sedlmayr</a:t>
            </a:r>
            <a:r>
              <a:rPr lang="en-US" sz="1200" dirty="0"/>
              <a:t> P. Front Immunol. 2014;5:230.</a:t>
            </a:r>
          </a:p>
        </p:txBody>
      </p:sp>
      <p:sp>
        <p:nvSpPr>
          <p:cNvPr id="9" name="Rectangle 8">
            <a:extLst>
              <a:ext uri="{FF2B5EF4-FFF2-40B4-BE49-F238E27FC236}">
                <a16:creationId xmlns:a16="http://schemas.microsoft.com/office/drawing/2014/main" id="{E9B1F73F-8221-4281-B4FA-B75D8A751A21}"/>
              </a:ext>
            </a:extLst>
          </p:cNvPr>
          <p:cNvSpPr/>
          <p:nvPr/>
        </p:nvSpPr>
        <p:spPr>
          <a:xfrm>
            <a:off x="6575278" y="1276389"/>
            <a:ext cx="3077525" cy="369332"/>
          </a:xfrm>
          <a:prstGeom prst="rect">
            <a:avLst/>
          </a:prstGeom>
          <a:solidFill>
            <a:schemeClr val="accent5">
              <a:lumMod val="75000"/>
            </a:schemeClr>
          </a:solidFill>
        </p:spPr>
        <p:txBody>
          <a:bodyPr wrap="square">
            <a:spAutoFit/>
          </a:bodyPr>
          <a:lstStyle/>
          <a:p>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2% metabolized into serotonin </a:t>
            </a:r>
            <a:endParaRPr lang="en-US" dirty="0">
              <a:solidFill>
                <a:schemeClr val="bg1"/>
              </a:solidFill>
            </a:endParaRPr>
          </a:p>
        </p:txBody>
      </p:sp>
      <p:sp>
        <p:nvSpPr>
          <p:cNvPr id="10" name="Rectangle 9">
            <a:extLst>
              <a:ext uri="{FF2B5EF4-FFF2-40B4-BE49-F238E27FC236}">
                <a16:creationId xmlns:a16="http://schemas.microsoft.com/office/drawing/2014/main" id="{5097806E-CB78-4ADB-99F0-8A1B74E48017}"/>
              </a:ext>
            </a:extLst>
          </p:cNvPr>
          <p:cNvSpPr/>
          <p:nvPr/>
        </p:nvSpPr>
        <p:spPr>
          <a:xfrm>
            <a:off x="4639294" y="3502176"/>
            <a:ext cx="1988756" cy="369332"/>
          </a:xfrm>
          <a:prstGeom prst="rect">
            <a:avLst/>
          </a:prstGeom>
          <a:solidFill>
            <a:schemeClr val="accent5">
              <a:lumMod val="75000"/>
            </a:schemeClr>
          </a:solidFill>
        </p:spPr>
        <p:txBody>
          <a:bodyPr wrap="square">
            <a:spAutoFit/>
          </a:bodyPr>
          <a:lstStyle/>
          <a:p>
            <a:r>
              <a:rPr lang="en-US" dirty="0">
                <a:solidFill>
                  <a:schemeClr val="bg1"/>
                </a:solidFill>
              </a:rPr>
              <a:t>Primary pathway</a:t>
            </a:r>
          </a:p>
        </p:txBody>
      </p:sp>
      <p:sp>
        <p:nvSpPr>
          <p:cNvPr id="4" name="TextBox 3">
            <a:extLst>
              <a:ext uri="{FF2B5EF4-FFF2-40B4-BE49-F238E27FC236}">
                <a16:creationId xmlns:a16="http://schemas.microsoft.com/office/drawing/2014/main" id="{AFB27CA6-3BBC-427F-A1C3-EC35B2146CB1}"/>
              </a:ext>
            </a:extLst>
          </p:cNvPr>
          <p:cNvSpPr txBox="1"/>
          <p:nvPr/>
        </p:nvSpPr>
        <p:spPr>
          <a:xfrm>
            <a:off x="3180948" y="3403129"/>
            <a:ext cx="389850" cy="246221"/>
          </a:xfrm>
          <a:prstGeom prst="rect">
            <a:avLst/>
          </a:prstGeom>
          <a:noFill/>
        </p:spPr>
        <p:txBody>
          <a:bodyPr wrap="none" rtlCol="0">
            <a:spAutoFit/>
          </a:bodyPr>
          <a:lstStyle/>
          <a:p>
            <a:r>
              <a:rPr lang="en-US" sz="1000" dirty="0"/>
              <a:t>*B6</a:t>
            </a:r>
          </a:p>
        </p:txBody>
      </p:sp>
      <p:sp>
        <p:nvSpPr>
          <p:cNvPr id="13" name="TextBox 12">
            <a:extLst>
              <a:ext uri="{FF2B5EF4-FFF2-40B4-BE49-F238E27FC236}">
                <a16:creationId xmlns:a16="http://schemas.microsoft.com/office/drawing/2014/main" id="{811CB437-4472-48C5-9B58-0D5B5D83A77F}"/>
              </a:ext>
            </a:extLst>
          </p:cNvPr>
          <p:cNvSpPr txBox="1"/>
          <p:nvPr/>
        </p:nvSpPr>
        <p:spPr>
          <a:xfrm>
            <a:off x="7868515" y="3158715"/>
            <a:ext cx="389850" cy="246221"/>
          </a:xfrm>
          <a:prstGeom prst="rect">
            <a:avLst/>
          </a:prstGeom>
          <a:noFill/>
        </p:spPr>
        <p:txBody>
          <a:bodyPr wrap="none" rtlCol="0">
            <a:spAutoFit/>
          </a:bodyPr>
          <a:lstStyle/>
          <a:p>
            <a:r>
              <a:rPr lang="en-US" sz="1000" dirty="0"/>
              <a:t>*B6</a:t>
            </a:r>
          </a:p>
        </p:txBody>
      </p:sp>
      <p:sp>
        <p:nvSpPr>
          <p:cNvPr id="14" name="TextBox 13">
            <a:extLst>
              <a:ext uri="{FF2B5EF4-FFF2-40B4-BE49-F238E27FC236}">
                <a16:creationId xmlns:a16="http://schemas.microsoft.com/office/drawing/2014/main" id="{59BF6E18-3A9F-4F7C-8879-D3EA6222381A}"/>
              </a:ext>
            </a:extLst>
          </p:cNvPr>
          <p:cNvSpPr txBox="1"/>
          <p:nvPr/>
        </p:nvSpPr>
        <p:spPr>
          <a:xfrm>
            <a:off x="7393292" y="3828560"/>
            <a:ext cx="389850" cy="246221"/>
          </a:xfrm>
          <a:prstGeom prst="rect">
            <a:avLst/>
          </a:prstGeom>
          <a:noFill/>
        </p:spPr>
        <p:txBody>
          <a:bodyPr wrap="none" rtlCol="0">
            <a:spAutoFit/>
          </a:bodyPr>
          <a:lstStyle/>
          <a:p>
            <a:r>
              <a:rPr lang="en-US" sz="1000" dirty="0"/>
              <a:t>*B6</a:t>
            </a:r>
          </a:p>
        </p:txBody>
      </p:sp>
      <p:sp>
        <p:nvSpPr>
          <p:cNvPr id="15" name="TextBox 14">
            <a:extLst>
              <a:ext uri="{FF2B5EF4-FFF2-40B4-BE49-F238E27FC236}">
                <a16:creationId xmlns:a16="http://schemas.microsoft.com/office/drawing/2014/main" id="{A232B0CD-BE0B-423C-B594-66CA43A29A7D}"/>
              </a:ext>
            </a:extLst>
          </p:cNvPr>
          <p:cNvSpPr txBox="1"/>
          <p:nvPr/>
        </p:nvSpPr>
        <p:spPr>
          <a:xfrm>
            <a:off x="5184238" y="4284040"/>
            <a:ext cx="389850" cy="246221"/>
          </a:xfrm>
          <a:prstGeom prst="rect">
            <a:avLst/>
          </a:prstGeom>
          <a:noFill/>
        </p:spPr>
        <p:txBody>
          <a:bodyPr wrap="none" rtlCol="0">
            <a:spAutoFit/>
          </a:bodyPr>
          <a:lstStyle/>
          <a:p>
            <a:r>
              <a:rPr lang="en-US" sz="1000" dirty="0"/>
              <a:t>*B6</a:t>
            </a:r>
          </a:p>
        </p:txBody>
      </p:sp>
      <p:pic>
        <p:nvPicPr>
          <p:cNvPr id="20" name="Content Placeholder 13">
            <a:extLst>
              <a:ext uri="{FF2B5EF4-FFF2-40B4-BE49-F238E27FC236}">
                <a16:creationId xmlns:a16="http://schemas.microsoft.com/office/drawing/2014/main" id="{4ABF5E41-D1F4-4442-9239-6D9727F40E46}"/>
              </a:ext>
            </a:extLst>
          </p:cNvPr>
          <p:cNvPicPr>
            <a:picLocks noGrp="1" noChangeAspect="1"/>
          </p:cNvPicPr>
          <p:nvPr>
            <p:ph sz="half" idx="1"/>
          </p:nvPr>
        </p:nvPicPr>
        <p:blipFill>
          <a:blip r:embed="rId4"/>
          <a:stretch>
            <a:fillRect/>
          </a:stretch>
        </p:blipFill>
        <p:spPr>
          <a:xfrm>
            <a:off x="454099" y="1227460"/>
            <a:ext cx="2159144" cy="4351338"/>
          </a:xfrm>
          <a:prstGeom prst="rect">
            <a:avLst/>
          </a:prstGeom>
          <a:ln w="12700">
            <a:solidFill>
              <a:schemeClr val="accent5">
                <a:lumMod val="75000"/>
              </a:schemeClr>
            </a:solidFill>
          </a:ln>
        </p:spPr>
      </p:pic>
    </p:spTree>
    <p:extLst>
      <p:ext uri="{BB962C8B-B14F-4D97-AF65-F5344CB8AC3E}">
        <p14:creationId xmlns:p14="http://schemas.microsoft.com/office/powerpoint/2010/main" val="191584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ACA103-F6AD-4655-B172-024F6EF3085F}"/>
              </a:ext>
            </a:extLst>
          </p:cNvPr>
          <p:cNvSpPr>
            <a:spLocks noGrp="1"/>
          </p:cNvSpPr>
          <p:nvPr>
            <p:ph type="body" sz="quarter" idx="15"/>
          </p:nvPr>
        </p:nvSpPr>
        <p:spPr>
          <a:xfrm>
            <a:off x="591933" y="1030427"/>
            <a:ext cx="11430940" cy="485560"/>
          </a:xfrm>
        </p:spPr>
        <p:txBody>
          <a:bodyPr/>
          <a:lstStyle/>
          <a:p>
            <a:r>
              <a:rPr lang="en-US" b="1" dirty="0"/>
              <a:t>Health Goal: </a:t>
            </a:r>
            <a:r>
              <a:rPr lang="en-US" dirty="0"/>
              <a:t>Wants to decrease risk of developing prediabetes/diabetes</a:t>
            </a:r>
          </a:p>
          <a:p>
            <a:endParaRPr lang="en-US" dirty="0"/>
          </a:p>
        </p:txBody>
      </p:sp>
      <p:sp>
        <p:nvSpPr>
          <p:cNvPr id="2" name="Title 1">
            <a:extLst>
              <a:ext uri="{FF2B5EF4-FFF2-40B4-BE49-F238E27FC236}">
                <a16:creationId xmlns:a16="http://schemas.microsoft.com/office/drawing/2014/main" id="{C8015267-28B7-4DEE-BFDF-3515237F26D9}"/>
              </a:ext>
            </a:extLst>
          </p:cNvPr>
          <p:cNvSpPr>
            <a:spLocks noGrp="1"/>
          </p:cNvSpPr>
          <p:nvPr>
            <p:ph type="title"/>
          </p:nvPr>
        </p:nvSpPr>
        <p:spPr>
          <a:xfrm>
            <a:off x="591933" y="293911"/>
            <a:ext cx="10242535" cy="475957"/>
          </a:xfrm>
        </p:spPr>
        <p:txBody>
          <a:bodyPr/>
          <a:lstStyle/>
          <a:p>
            <a:r>
              <a:rPr lang="en-US" dirty="0"/>
              <a:t>48-year-old Female: </a:t>
            </a:r>
          </a:p>
        </p:txBody>
      </p:sp>
      <p:sp>
        <p:nvSpPr>
          <p:cNvPr id="5" name="Content Placeholder 4">
            <a:extLst>
              <a:ext uri="{FF2B5EF4-FFF2-40B4-BE49-F238E27FC236}">
                <a16:creationId xmlns:a16="http://schemas.microsoft.com/office/drawing/2014/main" id="{A60C2C9D-F9B0-4B4A-B4DD-08C1D2C5565F}"/>
              </a:ext>
            </a:extLst>
          </p:cNvPr>
          <p:cNvSpPr>
            <a:spLocks noGrp="1"/>
          </p:cNvSpPr>
          <p:nvPr>
            <p:ph type="body" sz="quarter" idx="12"/>
          </p:nvPr>
        </p:nvSpPr>
        <p:spPr>
          <a:xfrm>
            <a:off x="592873" y="1683462"/>
            <a:ext cx="11430000" cy="3957828"/>
          </a:xfrm>
        </p:spPr>
        <p:txBody>
          <a:bodyPr>
            <a:normAutofit fontScale="55000" lnSpcReduction="20000"/>
          </a:bodyPr>
          <a:lstStyle/>
          <a:p>
            <a:pPr marL="0" indent="0">
              <a:buNone/>
            </a:pPr>
            <a:r>
              <a:rPr lang="en-US" sz="3600" dirty="0"/>
              <a:t>Currently:</a:t>
            </a:r>
          </a:p>
          <a:p>
            <a:pPr lvl="1"/>
            <a:r>
              <a:rPr lang="en-US" sz="3600" dirty="0"/>
              <a:t>Poor sleep habits, shift worker </a:t>
            </a:r>
          </a:p>
          <a:p>
            <a:pPr lvl="1"/>
            <a:r>
              <a:rPr lang="en-US" sz="3600" dirty="0"/>
              <a:t>Sedentary</a:t>
            </a:r>
          </a:p>
          <a:p>
            <a:pPr lvl="1"/>
            <a:r>
              <a:rPr lang="en-US" sz="3600" dirty="0"/>
              <a:t>BMI: 29</a:t>
            </a:r>
          </a:p>
          <a:p>
            <a:pPr marL="0" indent="0">
              <a:buNone/>
            </a:pPr>
            <a:r>
              <a:rPr lang="en-US" sz="3600" dirty="0"/>
              <a:t>Family Hx: Diabetes</a:t>
            </a:r>
          </a:p>
          <a:p>
            <a:pPr marL="0" indent="0">
              <a:buNone/>
            </a:pPr>
            <a:r>
              <a:rPr lang="en-US" sz="3600" dirty="0"/>
              <a:t>Diet: S.A.D./low carbohydrate diet</a:t>
            </a:r>
          </a:p>
          <a:p>
            <a:pPr lvl="1"/>
            <a:r>
              <a:rPr lang="en-US" sz="3600" dirty="0"/>
              <a:t>Low in low in vegetables, fruits,                                                                                                                    2-3+ glasses of wine/day</a:t>
            </a:r>
          </a:p>
          <a:p>
            <a:pPr marL="0" indent="0">
              <a:buNone/>
            </a:pPr>
            <a:endParaRPr lang="en-US" sz="3600" dirty="0"/>
          </a:p>
          <a:p>
            <a:pPr marL="0" indent="0">
              <a:buNone/>
            </a:pPr>
            <a:r>
              <a:rPr lang="en-US" sz="3600" dirty="0"/>
              <a:t>Is interested in overall health…Metabolomics along with some conventional laboratory tests may help identify her unique chemical fingerprint to evaluate specific cellular processes.</a:t>
            </a:r>
          </a:p>
          <a:p>
            <a:pPr marL="0" indent="0">
              <a:buNone/>
            </a:pPr>
            <a:endParaRPr lang="en-US" sz="3600" dirty="0"/>
          </a:p>
          <a:p>
            <a:pPr marL="0" indent="0">
              <a:buNone/>
            </a:pPr>
            <a:r>
              <a:rPr lang="en-US" sz="3600" dirty="0"/>
              <a:t>Would she benefit from antioxidant support? Or glutathione support? Type of diet?</a:t>
            </a:r>
          </a:p>
          <a:p>
            <a:pPr marL="0" indent="0">
              <a:buNone/>
            </a:pPr>
            <a:endParaRPr lang="en-US" sz="2000" dirty="0"/>
          </a:p>
        </p:txBody>
      </p:sp>
      <p:pic>
        <p:nvPicPr>
          <p:cNvPr id="4" name="Picture 3">
            <a:extLst>
              <a:ext uri="{FF2B5EF4-FFF2-40B4-BE49-F238E27FC236}">
                <a16:creationId xmlns:a16="http://schemas.microsoft.com/office/drawing/2014/main" id="{89972CA2-5EB4-4BF5-91B7-8E02DBAE3F70}"/>
              </a:ext>
            </a:extLst>
          </p:cNvPr>
          <p:cNvPicPr>
            <a:picLocks noChangeAspect="1"/>
          </p:cNvPicPr>
          <p:nvPr/>
        </p:nvPicPr>
        <p:blipFill>
          <a:blip r:embed="rId3"/>
          <a:stretch>
            <a:fillRect/>
          </a:stretch>
        </p:blipFill>
        <p:spPr>
          <a:xfrm>
            <a:off x="7061194" y="1638300"/>
            <a:ext cx="3710806" cy="2024076"/>
          </a:xfrm>
          <a:prstGeom prst="rect">
            <a:avLst/>
          </a:prstGeom>
        </p:spPr>
      </p:pic>
    </p:spTree>
    <p:extLst>
      <p:ext uri="{BB962C8B-B14F-4D97-AF65-F5344CB8AC3E}">
        <p14:creationId xmlns:p14="http://schemas.microsoft.com/office/powerpoint/2010/main" val="162855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44">
      <a:dk1>
        <a:sysClr val="windowText" lastClr="000000"/>
      </a:dk1>
      <a:lt1>
        <a:sysClr val="window" lastClr="FFFFFF"/>
      </a:lt1>
      <a:dk2>
        <a:srgbClr val="7F7F7F"/>
      </a:dk2>
      <a:lt2>
        <a:srgbClr val="F2F2F2"/>
      </a:lt2>
      <a:accent1>
        <a:srgbClr val="906639"/>
      </a:accent1>
      <a:accent2>
        <a:srgbClr val="042C56"/>
      </a:accent2>
      <a:accent3>
        <a:srgbClr val="E64B37"/>
      </a:accent3>
      <a:accent4>
        <a:srgbClr val="348EC0"/>
      </a:accent4>
      <a:accent5>
        <a:srgbClr val="1E4C6C"/>
      </a:accent5>
      <a:accent6>
        <a:srgbClr val="F85C34"/>
      </a:accent6>
      <a:hlink>
        <a:srgbClr val="1E4C6C"/>
      </a:hlink>
      <a:folHlink>
        <a:srgbClr val="F85C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689C359221F84CA6C8A700AD48302A" ma:contentTypeVersion="80" ma:contentTypeDescription="Create a new document." ma:contentTypeScope="" ma:versionID="6971c110e97669ccce829ea07e9f4e6a">
  <xsd:schema xmlns:xsd="http://www.w3.org/2001/XMLSchema" xmlns:xs="http://www.w3.org/2001/XMLSchema" xmlns:p="http://schemas.microsoft.com/office/2006/metadata/properties" xmlns:ns2="d62b6ecb-acff-4b24-a527-ff2b271ebe71" xmlns:ns3="06fa9243-f6f6-4c83-8c18-4e880acd4ff6" targetNamespace="http://schemas.microsoft.com/office/2006/metadata/properties" ma:root="true" ma:fieldsID="0897babca526f4ab14717942ae8ecebe" ns2:_="" ns3:_="">
    <xsd:import namespace="d62b6ecb-acff-4b24-a527-ff2b271ebe71"/>
    <xsd:import namespace="06fa9243-f6f6-4c83-8c18-4e880acd4ff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2:_dlc_DocId" minOccurs="0"/>
                <xsd:element ref="ns2:_dlc_DocIdUrl" minOccurs="0"/>
                <xsd:element ref="ns2:_dlc_DocIdPersistId" minOccurs="0"/>
                <xsd:element ref="ns3:MediaServiceLocation" minOccurs="0"/>
                <xsd:element ref="ns3:Notes0"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2b6ecb-acff-4b24-a527-ff2b271ebe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fa9243-f6f6-4c83-8c18-4e880acd4ff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Notes0" ma:index="19" nillable="true" ma:displayName="Notes" ma:internalName="Notes0">
      <xsd:simpleType>
        <xsd:restriction base="dms:Note">
          <xsd:maxLength value="255"/>
        </xsd:restriction>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d62b6ecb-acff-4b24-a527-ff2b271ebe71">23CEHAA2X2SM-2102554853-58259</_dlc_DocId>
    <_dlc_DocIdUrl xmlns="d62b6ecb-acff-4b24-a527-ff2b271ebe71">
      <Url>https://slidegenius365.sharepoint.com/_layouts/15/DocIdRedir.aspx?ID=23CEHAA2X2SM-2102554853-58259</Url>
      <Description>23CEHAA2X2SM-2102554853-58259</Description>
    </_dlc_DocIdUrl>
    <Notes0 xmlns="06fa9243-f6f6-4c83-8c18-4e880acd4ff6" xsi:nil="true"/>
  </documentManagement>
</p:properties>
</file>

<file path=customXml/itemProps1.xml><?xml version="1.0" encoding="utf-8"?>
<ds:datastoreItem xmlns:ds="http://schemas.openxmlformats.org/officeDocument/2006/customXml" ds:itemID="{61BBD997-9B0A-45C6-93A1-2E54EBFEBE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2b6ecb-acff-4b24-a527-ff2b271ebe71"/>
    <ds:schemaRef ds:uri="06fa9243-f6f6-4c83-8c18-4e880acd4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D12A24-F497-4574-9729-7D35EFA9609B}">
  <ds:schemaRefs>
    <ds:schemaRef ds:uri="http://schemas.microsoft.com/sharepoint/events"/>
  </ds:schemaRefs>
</ds:datastoreItem>
</file>

<file path=customXml/itemProps3.xml><?xml version="1.0" encoding="utf-8"?>
<ds:datastoreItem xmlns:ds="http://schemas.openxmlformats.org/officeDocument/2006/customXml" ds:itemID="{85AACC2A-9A59-4CBA-A6C7-B0E751F24702}">
  <ds:schemaRefs>
    <ds:schemaRef ds:uri="http://schemas.microsoft.com/sharepoint/v3/contenttype/forms"/>
  </ds:schemaRefs>
</ds:datastoreItem>
</file>

<file path=customXml/itemProps4.xml><?xml version="1.0" encoding="utf-8"?>
<ds:datastoreItem xmlns:ds="http://schemas.openxmlformats.org/officeDocument/2006/customXml" ds:itemID="{8E703F5D-29DC-4A2E-B0C0-7140F06478DF}">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06fa9243-f6f6-4c83-8c18-4e880acd4ff6"/>
    <ds:schemaRef ds:uri="d62b6ecb-acff-4b24-a527-ff2b271ebe7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38176</TotalTime>
  <Words>8647</Words>
  <Application>Microsoft Office PowerPoint</Application>
  <PresentationFormat>Widescreen</PresentationFormat>
  <Paragraphs>826</Paragraphs>
  <Slides>64</Slides>
  <Notes>60</Notes>
  <HiddenSlides>5</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BlinkMacSystemFont</vt:lpstr>
      <vt:lpstr>Calibri</vt:lpstr>
      <vt:lpstr>Helvetica Neue</vt:lpstr>
      <vt:lpstr>Courier New</vt:lpstr>
      <vt:lpstr>arial</vt:lpstr>
      <vt:lpstr>NexusSans</vt:lpstr>
      <vt:lpstr>arial</vt:lpstr>
      <vt:lpstr>Source Sans Pro</vt:lpstr>
      <vt:lpstr>-apple-system</vt:lpstr>
      <vt:lpstr>Office Theme</vt:lpstr>
      <vt:lpstr>The Emerging Role of Applied Metabolomics</vt:lpstr>
      <vt:lpstr>PowerPoint Presentation</vt:lpstr>
      <vt:lpstr>Metabolomic Testing</vt:lpstr>
      <vt:lpstr>Early Metabolomics</vt:lpstr>
      <vt:lpstr>PowerPoint Presentation</vt:lpstr>
      <vt:lpstr>Understanding Pathways</vt:lpstr>
      <vt:lpstr>Identifying Patterns and Pathways</vt:lpstr>
      <vt:lpstr>PowerPoint Presentation</vt:lpstr>
      <vt:lpstr>48-year-old Female: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Urine 1-Methylnicotinamide (MNA) </vt:lpstr>
      <vt:lpstr>PowerPoint Presentation</vt:lpstr>
      <vt:lpstr>PowerPoint Presentation</vt:lpstr>
      <vt:lpstr>Methionine Cycle and SAM Generation</vt:lpstr>
      <vt:lpstr>Urine Betaine</vt:lpstr>
      <vt:lpstr>Urine Betaine</vt:lpstr>
      <vt:lpstr>Urine Glycine</vt:lpstr>
      <vt:lpstr>PowerPoint Presentation</vt:lpstr>
      <vt:lpstr>Urine Phenylacetylglycine</vt:lpstr>
      <vt:lpstr>Urine Phenylacetylglycine</vt:lpstr>
      <vt:lpstr>Urine Pyridoxic Acid (PA)  </vt:lpstr>
      <vt:lpstr>Urine Melatonin</vt:lpstr>
      <vt:lpstr>8-hydroxy-2′-deoxyguanosine</vt:lpstr>
      <vt:lpstr>PowerPoint Presentation</vt:lpstr>
      <vt:lpstr>48-year-old Female: </vt:lpstr>
      <vt:lpstr>Goal: Weight Loss and Better Health </vt:lpstr>
      <vt:lpstr>PowerPoint Presentation</vt:lpstr>
      <vt:lpstr>Proteolytic Microbial Metabolites</vt:lpstr>
      <vt:lpstr>PowerPoint Presentation</vt:lpstr>
      <vt:lpstr>PowerPoint Presentation</vt:lpstr>
      <vt:lpstr>Tryptophan Microbial Metabolites</vt:lpstr>
      <vt:lpstr>Tryptophan Microbial Metabolites</vt:lpstr>
      <vt:lpstr>PowerPoint Presentation</vt:lpstr>
      <vt:lpstr>DIETARY MICROBIAL  METABOLITES </vt:lpstr>
      <vt:lpstr>DIETARY MICROBIAL METABOLITES  Phytoestrogen Metabolite:</vt:lpstr>
      <vt:lpstr>DIETARY MICROBIAL METABOLITES  Phytoestrogen Metabolite:</vt:lpstr>
      <vt:lpstr>PowerPoint Presentation</vt:lpstr>
      <vt:lpstr>DIETARY MICROBIAL METABOLITES Lignan-Derived Metabolites </vt:lpstr>
      <vt:lpstr>DIETARY MICROBIAL METABOLITES Phenolic Metabolite</vt:lpstr>
      <vt:lpstr>DIETARY MICROBIAL METABOLITES Ellagitannins Metabolites</vt:lpstr>
      <vt:lpstr>DIETARY MICROBIAL METABOLITES Ellagitannins Metabolites</vt:lpstr>
      <vt:lpstr>DIETARY MICROBIAL METABOLITES Choline and Carnitine Metabolites</vt:lpstr>
      <vt:lpstr>PowerPoint Presentation</vt:lpstr>
      <vt:lpstr>Chronic  Kidney Disease (CKD) </vt:lpstr>
      <vt:lpstr>Chronic Kidney Disease (CKD) </vt:lpstr>
      <vt:lpstr>Down-regulation of Citric Acid Cycle      in Non-diabetic CKD Patients</vt:lpstr>
      <vt:lpstr>Urine Tricarboxylic Acid Cycle Metabolites Predict Progressive Chronic Kidney Disease in Type 2 Diabetes </vt:lpstr>
      <vt:lpstr>Citric Acid</vt:lpstr>
      <vt:lpstr>PowerPoint Presentation</vt:lpstr>
      <vt:lpstr>Liver-type Fatty Acid-Binding Protein: L-FABP or FABP1 </vt:lpstr>
      <vt:lpstr>Liver-type Fatty Acid-Binding Protein (L-FABP) and Chronic Kidney Disease (CKD) progression</vt:lpstr>
      <vt:lpstr>Case Study: A 32-year-old Woman Referred due to Proteinuria and Chronic Constipation  </vt:lpstr>
      <vt:lpstr>The Emerging Role of Applied Metabolomics</vt:lpstr>
      <vt:lpstr>PowerPoint Presentation</vt:lpstr>
      <vt:lpstr>Beyond Enzyme Cofactors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Diagnostic Solutions Laboratory</dc:creator>
  <cp:keywords/>
  <dc:description/>
  <cp:lastModifiedBy>betsy redmond</cp:lastModifiedBy>
  <cp:revision>1036</cp:revision>
  <dcterms:created xsi:type="dcterms:W3CDTF">2016-04-18T22:13:42Z</dcterms:created>
  <dcterms:modified xsi:type="dcterms:W3CDTF">2020-04-28T15:11:50Z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0x010100C4689C359221F84CA6C8A700AD48302A</vt:lpwstr>
  </property>
  <property fmtid="{D5CDD505-2E9C-101B-9397-08002B2CF9AE}" pid="3" name="_dlc_DocIdItemGuid">
    <vt:lpwstr>478ac764-f845-4977-a0a3-648a4da79896</vt:lpwstr>
  </property>
</Properties>
</file>